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3AA82-39FC-4197-95F1-56E574493291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501453-F119-4DA9-A07C-B470C9682D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599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FC607-EE6A-4107-AB05-B6755D34DB6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4"/>
          <p:cNvSpPr/>
          <p:nvPr userDrawn="1"/>
        </p:nvSpPr>
        <p:spPr>
          <a:xfrm>
            <a:off x="0" y="49213"/>
            <a:ext cx="2311400" cy="188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 userDrawn="1"/>
        </p:nvSpPr>
        <p:spPr bwMode="auto">
          <a:xfrm>
            <a:off x="3565525" y="6438900"/>
            <a:ext cx="19700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fld id="{FD7187C8-D913-4A3D-9CFB-02A991C7AB9B}" type="slidenum">
              <a:rPr lang="ru-RU" smtClean="0">
                <a:solidFill>
                  <a:srgbClr val="192A8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192A84"/>
              </a:solidFill>
            </a:endParaRPr>
          </a:p>
        </p:txBody>
      </p:sp>
      <p:pic>
        <p:nvPicPr>
          <p:cNvPr id="5" name="Рисунок 4" descr="logo"/>
          <p:cNvPicPr/>
          <p:nvPr userDrawn="1"/>
        </p:nvPicPr>
        <p:blipFill>
          <a:blip r:embed="rId2" cstate="print"/>
          <a:srcRect l="9547" t="21167" r="11508" b="11070"/>
          <a:stretch>
            <a:fillRect/>
          </a:stretch>
        </p:blipFill>
        <p:spPr bwMode="auto">
          <a:xfrm>
            <a:off x="7596336" y="44800"/>
            <a:ext cx="1368152" cy="107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4F18F-8652-4A9C-8B30-780C1ED637E8}" type="datetimeFigureOut">
              <a:rPr lang="ru-RU" smtClean="0"/>
              <a:pPr/>
              <a:t>18.05.2016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AB04-0E7C-4BB4-9962-A3CFB47A0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6955">
              <a:defRPr/>
            </a:pPr>
            <a:endParaRPr lang="ru-RU" sz="1900" dirty="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11560" y="404664"/>
            <a:ext cx="6984776" cy="674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 defTabSz="955675" fontAlgn="base">
              <a:spcBef>
                <a:spcPct val="0"/>
              </a:spcBef>
              <a:spcAft>
                <a:spcPct val="0"/>
              </a:spcAft>
            </a:pPr>
            <a:r>
              <a:rPr lang="ru-RU" b="1" kern="0" dirty="0">
                <a:solidFill>
                  <a:srgbClr val="192A84"/>
                </a:solidFill>
                <a:cs typeface="Times New Roman" pitchFamily="18" charset="0"/>
              </a:rPr>
              <a:t>Фактические показатели деятельности резидентов ОЭЗ "Дубна" в 2013-2015 гг. и плановые показатели на 2016 г</a:t>
            </a:r>
            <a:endParaRPr lang="ru-RU" b="1" kern="0" dirty="0" smtClean="0">
              <a:solidFill>
                <a:srgbClr val="192A84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4273823"/>
              </p:ext>
            </p:extLst>
          </p:nvPr>
        </p:nvGraphicFramePr>
        <p:xfrm>
          <a:off x="467544" y="1481138"/>
          <a:ext cx="8352928" cy="3892078"/>
        </p:xfrm>
        <a:graphic>
          <a:graphicData uri="http://schemas.openxmlformats.org/drawingml/2006/table">
            <a:tbl>
              <a:tblPr firstRow="1" bandRow="1"/>
              <a:tblGrid>
                <a:gridCol w="4757595"/>
                <a:gridCol w="935725"/>
                <a:gridCol w="935726"/>
                <a:gridCol w="935850"/>
                <a:gridCol w="788032"/>
              </a:tblGrid>
              <a:tr h="4396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487805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Arial"/>
                        </a:rPr>
                        <a:t>Наименование показателя </a:t>
                      </a:r>
                      <a:endParaRPr sz="13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2260">
                        <a:lnSpc>
                          <a:spcPct val="100000"/>
                        </a:lnSpc>
                      </a:pPr>
                      <a:r>
                        <a:rPr sz="1300" b="1" dirty="0">
                          <a:latin typeface="+mn-lt"/>
                          <a:cs typeface="Book Antiqua"/>
                        </a:rPr>
                        <a:t>2013</a:t>
                      </a:r>
                      <a:endParaRPr sz="130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2895">
                        <a:lnSpc>
                          <a:spcPct val="100000"/>
                        </a:lnSpc>
                      </a:pPr>
                      <a:r>
                        <a:rPr sz="1300" b="1" dirty="0">
                          <a:latin typeface="+mn-lt"/>
                          <a:cs typeface="Book Antiqua"/>
                        </a:rPr>
                        <a:t>2014</a:t>
                      </a:r>
                      <a:endParaRPr sz="130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02260">
                        <a:lnSpc>
                          <a:spcPct val="100000"/>
                        </a:lnSpc>
                      </a:pPr>
                      <a:r>
                        <a:rPr sz="1300" b="1" dirty="0">
                          <a:latin typeface="+mn-lt"/>
                          <a:cs typeface="Book Antiqua"/>
                        </a:rPr>
                        <a:t>2015</a:t>
                      </a:r>
                      <a:endParaRPr sz="130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26695">
                        <a:lnSpc>
                          <a:spcPct val="100000"/>
                        </a:lnSpc>
                      </a:pPr>
                      <a:r>
                        <a:rPr sz="1300" b="1" dirty="0">
                          <a:latin typeface="+mn-lt"/>
                          <a:cs typeface="Book Antiqua"/>
                        </a:rPr>
                        <a:t>2016</a:t>
                      </a:r>
                      <a:endParaRPr sz="1300" dirty="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  <a:tr h="493211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lang="ru-RU" sz="1300" b="1" dirty="0" smtClean="0">
                          <a:latin typeface="+mn-lt"/>
                          <a:cs typeface="Arial Narrow"/>
                        </a:rPr>
                        <a:t> Количество компаний-резидентов, ед. </a:t>
                      </a:r>
                      <a:endParaRPr sz="1300" dirty="0">
                        <a:latin typeface="+mn-lt"/>
                        <a:cs typeface="Arial Narrow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9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Arial"/>
                        </a:rPr>
                        <a:t> кол-во компаний, получивших статус резидента в текущем году </a:t>
                      </a:r>
                      <a:endParaRPr sz="13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17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baseline="0" dirty="0">
                          <a:latin typeface="+mn-lt"/>
                          <a:cs typeface="Gill Sans MT"/>
                        </a:rPr>
                        <a:t>8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14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12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  <a:tr h="49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Arial"/>
                        </a:rPr>
                        <a:t> кол-во компаний (на конец периода) </a:t>
                      </a:r>
                      <a:endParaRPr sz="13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96</a:t>
                      </a:r>
                      <a:endParaRPr sz="1300" baseline="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89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100</a:t>
                      </a:r>
                      <a:endParaRPr sz="1300" baseline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300" spc="-5" baseline="0" dirty="0">
                          <a:latin typeface="+mn-lt"/>
                          <a:cs typeface="Gill Sans MT"/>
                        </a:rPr>
                        <a:t>105</a:t>
                      </a:r>
                      <a:endParaRPr sz="1300" baseline="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  <a:tr h="493210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lang="ru-RU" sz="1300" b="1" dirty="0" smtClean="0">
                          <a:latin typeface="+mn-lt"/>
                          <a:cs typeface="Arial Narrow"/>
                        </a:rPr>
                        <a:t> Объем инвестиций резидентов, </a:t>
                      </a:r>
                      <a:r>
                        <a:rPr lang="ru-RU" sz="1300" b="1" err="1" smtClean="0">
                          <a:latin typeface="+mn-lt"/>
                          <a:cs typeface="Arial Narrow"/>
                        </a:rPr>
                        <a:t>млн</a:t>
                      </a:r>
                      <a:r>
                        <a:rPr lang="ru-RU" sz="1300" b="1" smtClean="0">
                          <a:latin typeface="+mn-lt"/>
                          <a:cs typeface="Arial Narrow"/>
                        </a:rPr>
                        <a:t>. руб</a:t>
                      </a:r>
                      <a:r>
                        <a:rPr lang="ru-RU" sz="1300" b="1" dirty="0" smtClean="0">
                          <a:latin typeface="+mn-lt"/>
                          <a:cs typeface="Arial Narrow"/>
                        </a:rPr>
                        <a:t>. </a:t>
                      </a:r>
                      <a:endParaRPr sz="1300" dirty="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9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69850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Arial"/>
                        </a:rPr>
                        <a:t> фактически осуществлённых (на конец периода) </a:t>
                      </a:r>
                      <a:endParaRPr sz="13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1130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+mn-lt"/>
                          <a:cs typeface="Gill Sans MT"/>
                        </a:rPr>
                        <a:t>4</a:t>
                      </a:r>
                      <a:r>
                        <a:rPr sz="1300" spc="-70" dirty="0">
                          <a:latin typeface="+mn-lt"/>
                          <a:cs typeface="Gill Sans MT"/>
                        </a:rPr>
                        <a:t> </a:t>
                      </a:r>
                      <a:r>
                        <a:rPr sz="1300" dirty="0" smtClean="0">
                          <a:latin typeface="+mn-lt"/>
                          <a:cs typeface="Gill Sans MT"/>
                        </a:rPr>
                        <a:t>0</a:t>
                      </a:r>
                      <a:r>
                        <a:rPr sz="1300" spc="-5" dirty="0" smtClean="0">
                          <a:latin typeface="+mn-lt"/>
                          <a:cs typeface="Gill Sans MT"/>
                        </a:rPr>
                        <a:t>67,</a:t>
                      </a:r>
                      <a:r>
                        <a:rPr sz="1300" spc="-10" dirty="0" smtClean="0">
                          <a:latin typeface="+mn-lt"/>
                          <a:cs typeface="Gill Sans MT"/>
                        </a:rPr>
                        <a:t>7</a:t>
                      </a:r>
                      <a:r>
                        <a:rPr lang="ru-RU" sz="1300" spc="-10" dirty="0" smtClean="0">
                          <a:latin typeface="+mn-lt"/>
                          <a:cs typeface="Gill Sans MT"/>
                        </a:rPr>
                        <a:t>2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1765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+mn-lt"/>
                          <a:cs typeface="Gill Sans MT"/>
                        </a:rPr>
                        <a:t>7</a:t>
                      </a:r>
                      <a:r>
                        <a:rPr sz="1300" spc="-70" dirty="0">
                          <a:latin typeface="+mn-lt"/>
                          <a:cs typeface="Gill Sans MT"/>
                        </a:rPr>
                        <a:t> </a:t>
                      </a:r>
                      <a:r>
                        <a:rPr sz="1300" dirty="0" smtClean="0">
                          <a:latin typeface="+mn-lt"/>
                          <a:cs typeface="Gill Sans MT"/>
                        </a:rPr>
                        <a:t>1</a:t>
                      </a:r>
                      <a:r>
                        <a:rPr sz="1300" spc="-5" dirty="0" smtClean="0">
                          <a:latin typeface="+mn-lt"/>
                          <a:cs typeface="Gill Sans MT"/>
                        </a:rPr>
                        <a:t>82,</a:t>
                      </a:r>
                      <a:r>
                        <a:rPr sz="1300" spc="-10" dirty="0" smtClean="0">
                          <a:latin typeface="+mn-lt"/>
                          <a:cs typeface="Gill Sans MT"/>
                        </a:rPr>
                        <a:t>3</a:t>
                      </a:r>
                      <a:r>
                        <a:rPr lang="ru-RU" sz="1300" spc="-10" dirty="0" smtClean="0">
                          <a:latin typeface="+mn-lt"/>
                          <a:cs typeface="Gill Sans MT"/>
                        </a:rPr>
                        <a:t>4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1765" algn="ctr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Gill Sans MT"/>
                        </a:rPr>
                        <a:t>8</a:t>
                      </a:r>
                      <a:r>
                        <a:rPr lang="en-US" sz="1300" dirty="0" smtClean="0">
                          <a:latin typeface="+mn-lt"/>
                          <a:cs typeface="Gill Sans MT"/>
                        </a:rPr>
                        <a:t> </a:t>
                      </a:r>
                      <a:r>
                        <a:rPr lang="ru-RU" sz="1300" dirty="0" smtClean="0">
                          <a:latin typeface="+mn-lt"/>
                          <a:cs typeface="Gill Sans MT"/>
                        </a:rPr>
                        <a:t>472,07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7470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+mn-lt"/>
                          <a:cs typeface="Gill Sans MT"/>
                        </a:rPr>
                        <a:t>9</a:t>
                      </a:r>
                      <a:r>
                        <a:rPr sz="1300" spc="-70" dirty="0">
                          <a:latin typeface="+mn-lt"/>
                          <a:cs typeface="Gill Sans MT"/>
                        </a:rPr>
                        <a:t> </a:t>
                      </a:r>
                      <a:r>
                        <a:rPr lang="en-US" sz="1300" spc="-70" dirty="0" smtClean="0">
                          <a:latin typeface="+mn-lt"/>
                          <a:cs typeface="Gill Sans MT"/>
                        </a:rPr>
                        <a:t>409</a:t>
                      </a:r>
                      <a:r>
                        <a:rPr lang="ru-RU" sz="1300" spc="-70" dirty="0" smtClean="0">
                          <a:latin typeface="+mn-lt"/>
                          <a:cs typeface="Gill Sans MT"/>
                        </a:rPr>
                        <a:t>,</a:t>
                      </a:r>
                      <a:r>
                        <a:rPr sz="1300" spc="-10" dirty="0" smtClean="0">
                          <a:latin typeface="+mn-lt"/>
                          <a:cs typeface="Gill Sans MT"/>
                        </a:rPr>
                        <a:t>0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  <a:tr h="49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138430" indent="76200">
                        <a:lnSpc>
                          <a:spcPct val="100000"/>
                        </a:lnSpc>
                      </a:pPr>
                      <a:r>
                        <a:rPr lang="ru-RU" sz="1300" dirty="0" smtClean="0">
                          <a:latin typeface="+mn-lt"/>
                          <a:cs typeface="Arial"/>
                        </a:rPr>
                        <a:t> планируемые инвестиции новых резидентов, получивших статус в текущем году </a:t>
                      </a:r>
                      <a:endParaRPr sz="13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0820" algn="ctr">
                        <a:lnSpc>
                          <a:spcPct val="100000"/>
                        </a:lnSpc>
                      </a:pPr>
                      <a:r>
                        <a:rPr sz="1300" spc="-5" dirty="0" smtClean="0">
                          <a:latin typeface="+mn-lt"/>
                          <a:cs typeface="Gill Sans MT"/>
                        </a:rPr>
                        <a:t>940,</a:t>
                      </a:r>
                      <a:r>
                        <a:rPr sz="1300" spc="-10" dirty="0" smtClean="0">
                          <a:latin typeface="+mn-lt"/>
                          <a:cs typeface="Gill Sans MT"/>
                        </a:rPr>
                        <a:t>2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0820" algn="ctr">
                        <a:lnSpc>
                          <a:spcPct val="100000"/>
                        </a:lnSpc>
                      </a:pPr>
                      <a:r>
                        <a:rPr sz="1300" spc="-5" dirty="0">
                          <a:latin typeface="+mn-lt"/>
                          <a:cs typeface="Gill Sans MT"/>
                        </a:rPr>
                        <a:t>850,</a:t>
                      </a:r>
                      <a:r>
                        <a:rPr sz="1300" spc="-10" dirty="0">
                          <a:latin typeface="+mn-lt"/>
                          <a:cs typeface="Gill Sans MT"/>
                        </a:rPr>
                        <a:t>2</a:t>
                      </a:r>
                      <a:r>
                        <a:rPr sz="1300" spc="-5" dirty="0">
                          <a:latin typeface="+mn-lt"/>
                          <a:cs typeface="Gill Sans MT"/>
                        </a:rPr>
                        <a:t>0</a:t>
                      </a:r>
                      <a:r>
                        <a:rPr sz="1300" dirty="0">
                          <a:latin typeface="+mn-lt"/>
                          <a:cs typeface="Gill Sans MT"/>
                        </a:rPr>
                        <a:t>9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1765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+mn-lt"/>
                          <a:cs typeface="Gill Sans MT"/>
                        </a:rPr>
                        <a:t>6</a:t>
                      </a:r>
                      <a:r>
                        <a:rPr sz="1300" spc="-70" dirty="0">
                          <a:latin typeface="+mn-lt"/>
                          <a:cs typeface="Gill Sans MT"/>
                        </a:rPr>
                        <a:t> </a:t>
                      </a:r>
                      <a:r>
                        <a:rPr sz="1300" dirty="0" smtClean="0">
                          <a:latin typeface="+mn-lt"/>
                          <a:cs typeface="Gill Sans MT"/>
                        </a:rPr>
                        <a:t>0</a:t>
                      </a:r>
                      <a:r>
                        <a:rPr sz="1300" spc="-5" dirty="0" smtClean="0">
                          <a:latin typeface="+mn-lt"/>
                          <a:cs typeface="Gill Sans MT"/>
                        </a:rPr>
                        <a:t>64,</a:t>
                      </a:r>
                      <a:r>
                        <a:rPr sz="1300" spc="-10" dirty="0" smtClean="0">
                          <a:latin typeface="+mn-lt"/>
                          <a:cs typeface="Gill Sans MT"/>
                        </a:rPr>
                        <a:t>2</a:t>
                      </a:r>
                      <a:endParaRPr sz="1300" dirty="0">
                        <a:latin typeface="+mn-lt"/>
                        <a:cs typeface="Gill Sans MT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4629" algn="ctr">
                        <a:lnSpc>
                          <a:spcPct val="100000"/>
                        </a:lnSpc>
                      </a:pPr>
                      <a:r>
                        <a:rPr sz="1300" dirty="0">
                          <a:latin typeface="+mn-lt"/>
                          <a:cs typeface="Gill Sans MT"/>
                        </a:rPr>
                        <a:t>3</a:t>
                      </a:r>
                      <a:r>
                        <a:rPr sz="1300" spc="-70" dirty="0">
                          <a:latin typeface="+mn-lt"/>
                          <a:cs typeface="Gill Sans MT"/>
                        </a:rPr>
                        <a:t> </a:t>
                      </a:r>
                      <a:r>
                        <a:rPr sz="1300" dirty="0">
                          <a:latin typeface="+mn-lt"/>
                          <a:cs typeface="Gill Sans MT"/>
                        </a:rPr>
                        <a:t>0</a:t>
                      </a:r>
                      <a:r>
                        <a:rPr sz="1300" spc="-5" dirty="0">
                          <a:latin typeface="+mn-lt"/>
                          <a:cs typeface="Gill Sans MT"/>
                        </a:rPr>
                        <a:t>0</a:t>
                      </a:r>
                      <a:r>
                        <a:rPr sz="1300" dirty="0">
                          <a:latin typeface="+mn-lt"/>
                          <a:cs typeface="Gill Sans MT"/>
                        </a:rPr>
                        <a:t>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  <a:tr h="4932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R="490855" indent="76200">
                        <a:lnSpc>
                          <a:spcPct val="100000"/>
                        </a:lnSpc>
                      </a:pPr>
                      <a:r>
                        <a:rPr lang="ru-RU" sz="1300" b="1" dirty="0" smtClean="0">
                          <a:latin typeface="+mn-lt"/>
                          <a:cs typeface="Arial Narrow"/>
                        </a:rPr>
                        <a:t> Количество созданных резидентами рабочих мест (на конец периода), ед. </a:t>
                      </a:r>
                      <a:endParaRPr sz="1300" dirty="0">
                        <a:latin typeface="+mn-lt"/>
                        <a:cs typeface="Arial Narrow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2575" algn="ctr">
                        <a:lnSpc>
                          <a:spcPct val="100000"/>
                        </a:lnSpc>
                      </a:pPr>
                      <a:r>
                        <a:rPr sz="1300" b="0" dirty="0">
                          <a:latin typeface="+mn-lt"/>
                          <a:cs typeface="Book Antiqua"/>
                        </a:rPr>
                        <a:t>1</a:t>
                      </a:r>
                      <a:r>
                        <a:rPr sz="1300" b="0" spc="-25" dirty="0">
                          <a:latin typeface="+mn-lt"/>
                          <a:cs typeface="Book Antiqua"/>
                        </a:rPr>
                        <a:t> </a:t>
                      </a:r>
                      <a:r>
                        <a:rPr sz="1300" b="0" spc="5" dirty="0">
                          <a:latin typeface="+mn-lt"/>
                          <a:cs typeface="Book Antiqua"/>
                        </a:rPr>
                        <a:t>3</a:t>
                      </a:r>
                      <a:r>
                        <a:rPr sz="1300" b="0" dirty="0">
                          <a:latin typeface="+mn-lt"/>
                          <a:cs typeface="Book Antiqua"/>
                        </a:rPr>
                        <a:t>20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2575" algn="ctr">
                        <a:lnSpc>
                          <a:spcPct val="100000"/>
                        </a:lnSpc>
                      </a:pPr>
                      <a:r>
                        <a:rPr sz="1300" b="0" dirty="0">
                          <a:latin typeface="+mn-lt"/>
                          <a:cs typeface="Book Antiqua"/>
                        </a:rPr>
                        <a:t>1</a:t>
                      </a:r>
                      <a:r>
                        <a:rPr sz="1300" b="0" spc="-25" dirty="0">
                          <a:latin typeface="+mn-lt"/>
                          <a:cs typeface="Book Antiqua"/>
                        </a:rPr>
                        <a:t> </a:t>
                      </a:r>
                      <a:r>
                        <a:rPr sz="1300" b="0" spc="5" dirty="0">
                          <a:latin typeface="+mn-lt"/>
                          <a:cs typeface="Book Antiqua"/>
                        </a:rPr>
                        <a:t>6</a:t>
                      </a:r>
                      <a:r>
                        <a:rPr sz="1300" b="0" dirty="0">
                          <a:latin typeface="+mn-lt"/>
                          <a:cs typeface="Book Antiqua"/>
                        </a:rPr>
                        <a:t>84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2575" algn="ctr">
                        <a:lnSpc>
                          <a:spcPct val="100000"/>
                        </a:lnSpc>
                      </a:pPr>
                      <a:r>
                        <a:rPr sz="1300" b="0" dirty="0">
                          <a:latin typeface="+mn-lt"/>
                          <a:cs typeface="Book Antiqua"/>
                        </a:rPr>
                        <a:t>2</a:t>
                      </a:r>
                      <a:r>
                        <a:rPr sz="1300" b="0" spc="-25" dirty="0">
                          <a:latin typeface="+mn-lt"/>
                          <a:cs typeface="Book Antiqua"/>
                        </a:rPr>
                        <a:t> </a:t>
                      </a:r>
                      <a:r>
                        <a:rPr sz="1300" b="0" spc="5" dirty="0" smtClean="0">
                          <a:latin typeface="+mn-lt"/>
                          <a:cs typeface="Book Antiqua"/>
                        </a:rPr>
                        <a:t>3</a:t>
                      </a:r>
                      <a:r>
                        <a:rPr sz="1300" b="0" dirty="0" smtClean="0">
                          <a:latin typeface="+mn-lt"/>
                          <a:cs typeface="Book Antiqua"/>
                        </a:rPr>
                        <a:t>2</a:t>
                      </a:r>
                      <a:r>
                        <a:rPr lang="ru-RU" sz="1300" b="0" dirty="0" smtClean="0">
                          <a:latin typeface="+mn-lt"/>
                          <a:cs typeface="Book Antiqua"/>
                        </a:rPr>
                        <a:t>8</a:t>
                      </a:r>
                      <a:endParaRPr sz="1300" b="0" dirty="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08915" algn="ctr">
                        <a:lnSpc>
                          <a:spcPct val="100000"/>
                        </a:lnSpc>
                      </a:pPr>
                      <a:r>
                        <a:rPr sz="1300" b="0" dirty="0">
                          <a:latin typeface="+mn-lt"/>
                          <a:cs typeface="Book Antiqua"/>
                        </a:rPr>
                        <a:t>2</a:t>
                      </a:r>
                      <a:r>
                        <a:rPr sz="1300" b="0" spc="-25" dirty="0">
                          <a:latin typeface="+mn-lt"/>
                          <a:cs typeface="Book Antiqua"/>
                        </a:rPr>
                        <a:t> </a:t>
                      </a:r>
                      <a:r>
                        <a:rPr sz="1300" b="0" spc="5" dirty="0" smtClean="0">
                          <a:latin typeface="+mn-lt"/>
                          <a:cs typeface="Book Antiqua"/>
                        </a:rPr>
                        <a:t>5</a:t>
                      </a:r>
                      <a:r>
                        <a:rPr sz="1300" b="0" dirty="0" smtClean="0">
                          <a:latin typeface="+mn-lt"/>
                          <a:cs typeface="Book Antiqua"/>
                        </a:rPr>
                        <a:t>2</a:t>
                      </a:r>
                      <a:r>
                        <a:rPr lang="ru-RU" sz="1300" b="0" dirty="0" smtClean="0">
                          <a:latin typeface="+mn-lt"/>
                          <a:cs typeface="Book Antiqua"/>
                        </a:rPr>
                        <a:t>8</a:t>
                      </a:r>
                      <a:endParaRPr sz="1300" b="0" dirty="0">
                        <a:latin typeface="+mn-lt"/>
                        <a:cs typeface="Book Antiqua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684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126</Words>
  <Application>Microsoft Office PowerPoint</Application>
  <PresentationFormat>Экран (4:3)</PresentationFormat>
  <Paragraphs>34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oao-oez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Осоркина Маргарита Александровна</dc:creator>
  <cp:lastModifiedBy>SuharevaTS</cp:lastModifiedBy>
  <cp:revision>15</cp:revision>
  <dcterms:created xsi:type="dcterms:W3CDTF">2015-09-08T06:49:43Z</dcterms:created>
  <dcterms:modified xsi:type="dcterms:W3CDTF">2016-05-18T13:43:38Z</dcterms:modified>
</cp:coreProperties>
</file>