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310" r:id="rId3"/>
    <p:sldId id="325" r:id="rId4"/>
    <p:sldId id="316" r:id="rId5"/>
    <p:sldId id="318" r:id="rId6"/>
    <p:sldId id="319" r:id="rId7"/>
    <p:sldId id="317" r:id="rId8"/>
    <p:sldId id="303" r:id="rId9"/>
    <p:sldId id="324" r:id="rId10"/>
    <p:sldId id="264" r:id="rId11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FF00"/>
    <a:srgbClr val="FFFF66"/>
    <a:srgbClr val="BE2836"/>
    <a:srgbClr val="ECF3FA"/>
    <a:srgbClr val="F9F9F9"/>
    <a:srgbClr val="FCFDFE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26" autoAdjust="0"/>
    <p:restoredTop sz="94660"/>
  </p:normalViewPr>
  <p:slideViewPr>
    <p:cSldViewPr snapToGrid="0">
      <p:cViewPr varScale="1">
        <p:scale>
          <a:sx n="71" d="100"/>
          <a:sy n="71" d="100"/>
        </p:scale>
        <p:origin x="58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96C5D-EDF7-4CBD-8A57-740E24EB1747}" type="datetimeFigureOut">
              <a:rPr lang="ru-RU" smtClean="0"/>
              <a:pPr/>
              <a:t>09.06.2016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57A17-5D4E-458E-A62B-DC24E6CC73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981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78B82-4D54-4BE7-8C96-62B59934B226}" type="datetime1">
              <a:rPr lang="ru-RU" smtClean="0"/>
              <a:pPr/>
              <a:t>09.06.2016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B7AF-9E9D-4961-9798-266A90A0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23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4F85-A76E-44D4-AC79-A6F87DB7B7A7}" type="datetime1">
              <a:rPr lang="ru-RU" smtClean="0"/>
              <a:pPr/>
              <a:t>09.06.2016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B7AF-9E9D-4961-9798-266A90A0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241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48EE6-C998-483C-BA4A-F94827F09C91}" type="datetime1">
              <a:rPr lang="ru-RU" smtClean="0"/>
              <a:pPr/>
              <a:t>09.06.2016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B7AF-9E9D-4961-9798-266A90A0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121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5DE35-E3DC-4179-9764-1E0832D06DB8}" type="datetime1">
              <a:rPr lang="ru-RU" smtClean="0"/>
              <a:pPr/>
              <a:t>09.06.2016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B7AF-9E9D-4961-9798-266A90A0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64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1B582-D5C4-443E-ACE3-6EB36B7E9CD8}" type="datetime1">
              <a:rPr lang="ru-RU" smtClean="0"/>
              <a:pPr/>
              <a:t>09.06.2016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B7AF-9E9D-4961-9798-266A90A0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713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F2EC-F750-4D08-87D5-2A288B903206}" type="datetime1">
              <a:rPr lang="ru-RU" smtClean="0"/>
              <a:pPr/>
              <a:t>09.06.2016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B7AF-9E9D-4961-9798-266A90A0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490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483A2-75BA-43A0-BF5B-C836A3EAE173}" type="datetime1">
              <a:rPr lang="ru-RU" smtClean="0"/>
              <a:pPr/>
              <a:t>09.06.2016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B7AF-9E9D-4961-9798-266A90A0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216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FD64-7BA9-49D1-B878-37A934DA206C}" type="datetime1">
              <a:rPr lang="ru-RU" smtClean="0"/>
              <a:pPr/>
              <a:t>09.06.2016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B7AF-9E9D-4961-9798-266A90A0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169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42F2C-CF34-4E21-8856-26D25BB5B8B9}" type="datetime1">
              <a:rPr lang="ru-RU" smtClean="0"/>
              <a:pPr/>
              <a:t>09.06.2016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B7AF-9E9D-4961-9798-266A90A0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95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17FAA-8D1C-4004-A0E5-B4CFA475BEAA}" type="datetime1">
              <a:rPr lang="ru-RU" smtClean="0"/>
              <a:pPr/>
              <a:t>09.06.2016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B7AF-9E9D-4961-9798-266A90A0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53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42E26-8A7A-42AE-8E09-1D1919E94236}" type="datetime1">
              <a:rPr lang="ru-RU" smtClean="0"/>
              <a:pPr/>
              <a:t>09.06.2016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B7AF-9E9D-4961-9798-266A90A0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485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CFBB8-D208-4771-AA4F-98DA35FEC6AC}" type="datetime1">
              <a:rPr lang="ru-RU" smtClean="0"/>
              <a:pPr/>
              <a:t>09.06.2016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3B7AF-9E9D-4961-9798-266A90A0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981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9F9F9"/>
            </a:gs>
            <a:gs pos="71000">
              <a:schemeClr val="accent1">
                <a:lumMod val="45000"/>
                <a:lumOff val="55000"/>
              </a:schemeClr>
            </a:gs>
            <a:gs pos="8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208213"/>
            <a:ext cx="9144000" cy="2387600"/>
          </a:xfrm>
          <a:noFill/>
        </p:spPr>
        <p:txBody>
          <a:bodyPr>
            <a:normAutofit/>
          </a:bodyPr>
          <a:lstStyle/>
          <a:p>
            <a:r>
              <a:rPr lang="ru-RU" sz="4000" b="1" dirty="0" smtClean="0"/>
              <a:t>Внедрение </a:t>
            </a:r>
            <a:r>
              <a:rPr lang="ru-RU" sz="4000" b="1" dirty="0"/>
              <a:t>М</a:t>
            </a:r>
            <a:r>
              <a:rPr lang="ru-RU" sz="4000" b="1" dirty="0" smtClean="0"/>
              <a:t>униципального стандарта органов местного самоуправления по обеспечению благоприятного инвестиционного климата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040313"/>
            <a:ext cx="9144000" cy="165576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10.06.2016</a:t>
            </a:r>
            <a:endParaRPr lang="ru-RU" dirty="0"/>
          </a:p>
        </p:txBody>
      </p:sp>
      <p:pic>
        <p:nvPicPr>
          <p:cNvPr id="5" name="Picture 3" descr="ЩИТ МО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7" y="311150"/>
            <a:ext cx="1236663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322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7102" y="2541541"/>
            <a:ext cx="7621438" cy="1661993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dirty="0" smtClean="0"/>
              <a:t> </a:t>
            </a:r>
            <a:r>
              <a:rPr lang="ru-RU" sz="3600" dirty="0">
                <a:solidFill>
                  <a:srgbClr val="23669D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СПАСИБО ЗА ВНИМАНИЕ !</a:t>
            </a:r>
            <a:br>
              <a:rPr lang="ru-RU" sz="3600" dirty="0">
                <a:solidFill>
                  <a:srgbClr val="23669D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23669D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/>
            </a:r>
            <a:br>
              <a:rPr lang="ru-RU" sz="3600" dirty="0">
                <a:solidFill>
                  <a:srgbClr val="23669D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</a:br>
            <a:endParaRPr lang="ru-RU" sz="3600" u="sng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5F70F0-0F10-43DB-B21C-44BBECAE22B0}" type="slidenum">
              <a:rPr lang="en-US" altLang="ru-RU" smtClean="0"/>
              <a:pPr>
                <a:defRPr/>
              </a:pPr>
              <a:t>10</a:t>
            </a:fld>
            <a:endParaRPr lang="en-US" altLang="ru-RU"/>
          </a:p>
        </p:txBody>
      </p:sp>
      <p:pic>
        <p:nvPicPr>
          <p:cNvPr id="4" name="Picture 3" descr="ЩИТ МО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37" y="189216"/>
            <a:ext cx="1086641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082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ЩИТ МО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37" y="189216"/>
            <a:ext cx="1086641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248775" y="6299200"/>
            <a:ext cx="2743200" cy="365125"/>
          </a:xfrm>
        </p:spPr>
        <p:txBody>
          <a:bodyPr/>
          <a:lstStyle/>
          <a:p>
            <a:fld id="{FE23B7AF-9E9D-4961-9798-266A90A0F619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22928" y="411892"/>
            <a:ext cx="93306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Текущий статус исполнения Дорожной карты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525463"/>
              </p:ext>
            </p:extLst>
          </p:nvPr>
        </p:nvGraphicFramePr>
        <p:xfrm>
          <a:off x="2380131" y="1009125"/>
          <a:ext cx="9063320" cy="2571525"/>
        </p:xfrm>
        <a:graphic>
          <a:graphicData uri="http://schemas.openxmlformats.org/drawingml/2006/table">
            <a:tbl>
              <a:tblPr/>
              <a:tblGrid>
                <a:gridCol w="112906"/>
                <a:gridCol w="1738077"/>
                <a:gridCol w="656911"/>
                <a:gridCol w="656911"/>
                <a:gridCol w="656911"/>
                <a:gridCol w="656911"/>
                <a:gridCol w="656911"/>
                <a:gridCol w="656911"/>
                <a:gridCol w="656911"/>
                <a:gridCol w="656911"/>
                <a:gridCol w="656911"/>
                <a:gridCol w="301085"/>
                <a:gridCol w="999053"/>
              </a:tblGrid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VIII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Итоговый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lvl="0"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Егорьевск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lvl="0"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Орехово-Зуевский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lvl="0"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Можайский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lvl="0"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Пушкинский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lvl="0"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Чеховский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lvl="0"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Котельники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lvl="0"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Дзержинский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lvl="0"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Черноголовка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96236" y="2363924"/>
            <a:ext cx="20770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на 31.05.2016</a:t>
            </a:r>
            <a:endParaRPr lang="ru-RU" sz="2000" b="1" u="sng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6236" y="5154435"/>
            <a:ext cx="20770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на 09.06.2016</a:t>
            </a:r>
            <a:endParaRPr lang="ru-RU" sz="20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835894"/>
              </p:ext>
            </p:extLst>
          </p:nvPr>
        </p:nvGraphicFramePr>
        <p:xfrm>
          <a:off x="2380131" y="3868672"/>
          <a:ext cx="9063320" cy="2571525"/>
        </p:xfrm>
        <a:graphic>
          <a:graphicData uri="http://schemas.openxmlformats.org/drawingml/2006/table">
            <a:tbl>
              <a:tblPr/>
              <a:tblGrid>
                <a:gridCol w="112906"/>
                <a:gridCol w="1738077"/>
                <a:gridCol w="656911"/>
                <a:gridCol w="656911"/>
                <a:gridCol w="656911"/>
                <a:gridCol w="656911"/>
                <a:gridCol w="656911"/>
                <a:gridCol w="656911"/>
                <a:gridCol w="656911"/>
                <a:gridCol w="656911"/>
                <a:gridCol w="656911"/>
                <a:gridCol w="301085"/>
                <a:gridCol w="999053"/>
              </a:tblGrid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7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VIII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Итоговый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</a:tr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lvl="0"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Егорьевск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lvl="0"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Можайский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lvl="0"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Чеховский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lvl="0"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Черноголовка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lvl="0"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Котельники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lvl="0"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Дзержинский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lvl="0"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Пушкинский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7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lvl="0"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Орехово-Зуевский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612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ЩИТ МО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37" y="189216"/>
            <a:ext cx="1086641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20200" y="6308725"/>
            <a:ext cx="2743200" cy="365125"/>
          </a:xfrm>
        </p:spPr>
        <p:txBody>
          <a:bodyPr/>
          <a:lstStyle/>
          <a:p>
            <a:fld id="{FE23B7AF-9E9D-4961-9798-266A90A0F619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999077" y="283345"/>
            <a:ext cx="673172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cs typeface="Arial" pitchFamily="34" charset="0"/>
              </a:rPr>
              <a:t>Раздел 3 Стандарта </a:t>
            </a:r>
          </a:p>
          <a:p>
            <a:pPr algn="ctr"/>
            <a:r>
              <a:rPr lang="ru-RU" sz="2600" b="1" dirty="0" smtClean="0">
                <a:cs typeface="Arial" pitchFamily="34" charset="0"/>
              </a:rPr>
              <a:t>Наличие в муниципальном образовании инфраструктуры поддержки субъектов МСП</a:t>
            </a:r>
            <a:endParaRPr lang="ru-RU" sz="2600" b="1" dirty="0"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977832"/>
              </p:ext>
            </p:extLst>
          </p:nvPr>
        </p:nvGraphicFramePr>
        <p:xfrm>
          <a:off x="1842249" y="2420473"/>
          <a:ext cx="9045386" cy="153352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008294"/>
                <a:gridCol w="2689645"/>
                <a:gridCol w="5347447"/>
              </a:tblGrid>
              <a:tr h="400379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52000" algn="l" fontAlgn="b"/>
                      <a:r>
                        <a:rPr lang="ru-RU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Пушкинский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52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Нормативный правовой акт по предоставлению муниципального имущества в пользование субъектам малого и среднего предпринимательства по льготным арендным ставкам.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537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ЩИТ МО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37" y="189216"/>
            <a:ext cx="1086641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20200" y="6308725"/>
            <a:ext cx="2743200" cy="365125"/>
          </a:xfrm>
        </p:spPr>
        <p:txBody>
          <a:bodyPr/>
          <a:lstStyle/>
          <a:p>
            <a:fld id="{FE23B7AF-9E9D-4961-9798-266A90A0F619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600201" y="189216"/>
            <a:ext cx="100584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cs typeface="Arial" pitchFamily="34" charset="0"/>
              </a:rPr>
              <a:t>Раздел </a:t>
            </a:r>
            <a:r>
              <a:rPr lang="ru-RU" sz="2600" b="1" dirty="0">
                <a:cs typeface="Arial" pitchFamily="34" charset="0"/>
              </a:rPr>
              <a:t>4</a:t>
            </a:r>
            <a:r>
              <a:rPr lang="ru-RU" sz="2600" b="1" dirty="0" smtClean="0">
                <a:cs typeface="Arial" pitchFamily="34" charset="0"/>
              </a:rPr>
              <a:t> Стандарта </a:t>
            </a:r>
          </a:p>
          <a:p>
            <a:pPr lvl="0" algn="ctr"/>
            <a:r>
              <a:rPr lang="ru-RU" sz="2600" b="1" dirty="0">
                <a:cs typeface="Arial" pitchFamily="34" charset="0"/>
              </a:rPr>
              <a:t>Наличие в муниципальном образовании не менее одной промышленной площадки, подготовленной для размещения производств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268668"/>
              </p:ext>
            </p:extLst>
          </p:nvPr>
        </p:nvGraphicFramePr>
        <p:xfrm>
          <a:off x="2106707" y="2944905"/>
          <a:ext cx="9045387" cy="1930191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866045"/>
                <a:gridCol w="2805317"/>
                <a:gridCol w="5374025"/>
              </a:tblGrid>
              <a:tr h="19301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Орехово-Зуевский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Решение о создании промышленной площадки будет принято на ближайшем заседании Совета по улучшению инвестиционного климата и развитию предпринимательства, которое запланировано на 24.06.2016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076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ЩИТ МО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37" y="189216"/>
            <a:ext cx="1086641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20200" y="6308725"/>
            <a:ext cx="2743200" cy="365125"/>
          </a:xfrm>
        </p:spPr>
        <p:txBody>
          <a:bodyPr/>
          <a:lstStyle/>
          <a:p>
            <a:fld id="{FE23B7AF-9E9D-4961-9798-266A90A0F619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409878" y="221452"/>
            <a:ext cx="997067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/>
              <a:t>Предоставление на базе МФЦ государственной услуги по лицензированию образовательной деятельности</a:t>
            </a:r>
            <a:endParaRPr lang="ru-RU" sz="2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64868" y="2120566"/>
            <a:ext cx="8270050" cy="323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4138" indent="280988" algn="just">
              <a:lnSpc>
                <a:spcPct val="114000"/>
              </a:lnSpc>
            </a:pPr>
            <a:r>
              <a:rPr lang="ru-RU" altLang="ru-RU" sz="2000" dirty="0" smtClean="0"/>
              <a:t>Принято решение </a:t>
            </a:r>
            <a:r>
              <a:rPr lang="ru-RU" altLang="ru-RU" sz="2000" dirty="0"/>
              <a:t>направить</a:t>
            </a:r>
            <a:r>
              <a:rPr lang="ru-RU" altLang="ru-RU" sz="2000" dirty="0" smtClean="0"/>
              <a:t> </a:t>
            </a:r>
            <a:r>
              <a:rPr lang="ru-RU" altLang="ru-RU" sz="2000" dirty="0"/>
              <a:t>в </a:t>
            </a:r>
            <a:r>
              <a:rPr lang="ru-RU" altLang="ru-RU" sz="2000" dirty="0" smtClean="0"/>
              <a:t>Министерство образования и науки </a:t>
            </a:r>
            <a:r>
              <a:rPr lang="ru-RU" altLang="ru-RU" sz="2000" dirty="0"/>
              <a:t>РФ </a:t>
            </a:r>
            <a:r>
              <a:rPr lang="ru-RU" altLang="ru-RU" sz="2000" dirty="0" smtClean="0"/>
              <a:t>письмо о возможности </a:t>
            </a:r>
            <a:r>
              <a:rPr lang="ru-RU" sz="2000" dirty="0" smtClean="0"/>
              <a:t>внесения изменений </a:t>
            </a:r>
            <a:r>
              <a:rPr lang="ru-RU" sz="2000" dirty="0"/>
              <a:t>в Административный регламент предоставления органами государственной власти субъектов Российской Федерации, осуществляющими переданные полномочия в сфере </a:t>
            </a:r>
            <a:r>
              <a:rPr lang="ru-RU" sz="2000" dirty="0" smtClean="0"/>
              <a:t>образования, государственной услуги по лицензированию образовательной деятельности в части, касающейся предоставления государственной услуги через МФЦ (утвержден приказом </a:t>
            </a:r>
            <a:r>
              <a:rPr lang="ru-RU" sz="2000" dirty="0" err="1" smtClean="0"/>
              <a:t>Минобрнауки</a:t>
            </a:r>
            <a:r>
              <a:rPr lang="ru-RU" sz="2000" dirty="0" smtClean="0"/>
              <a:t> РФ от 17.03.2016 г. № 244).</a:t>
            </a:r>
            <a:endParaRPr lang="ru-RU" sz="2000" dirty="0"/>
          </a:p>
          <a:p>
            <a:pPr marL="84138" indent="280988" algn="just">
              <a:lnSpc>
                <a:spcPct val="114000"/>
              </a:lnSpc>
            </a:pPr>
            <a:endParaRPr lang="ru-RU" alt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415177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ЩИТ МО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37" y="189216"/>
            <a:ext cx="1086641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20200" y="6308725"/>
            <a:ext cx="2743200" cy="365125"/>
          </a:xfrm>
        </p:spPr>
        <p:txBody>
          <a:bodyPr/>
          <a:lstStyle/>
          <a:p>
            <a:fld id="{FE23B7AF-9E9D-4961-9798-266A90A0F619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09878" y="221452"/>
            <a:ext cx="997067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/>
              <a:t>Предоставление на базе МФЦ государственной услуги </a:t>
            </a:r>
            <a:r>
              <a:rPr lang="ru-RU" sz="2600" b="1" dirty="0" smtClean="0"/>
              <a:t>по </a:t>
            </a:r>
            <a:r>
              <a:rPr lang="ru-RU" sz="2600" b="1" dirty="0"/>
              <a:t>лицензированию деятельности по перевозкам пассажиров автомобильным транспортом, оборудованным для перевозок более восьми </a:t>
            </a:r>
            <a:r>
              <a:rPr lang="ru-RU" sz="2600" b="1" dirty="0" smtClean="0"/>
              <a:t>человек</a:t>
            </a:r>
            <a:endParaRPr lang="ru-RU" sz="2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64232" y="2564318"/>
            <a:ext cx="9816324" cy="254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4138" indent="280988" algn="just">
              <a:lnSpc>
                <a:spcPct val="114000"/>
              </a:lnSpc>
            </a:pPr>
            <a:r>
              <a:rPr lang="ru-RU" altLang="ru-RU" sz="2000" dirty="0" smtClean="0"/>
              <a:t>По итогам совещания 08.06.2016г., на котором присутствовали представители </a:t>
            </a:r>
            <a:r>
              <a:rPr lang="ru-RU" altLang="ru-RU" sz="2000" dirty="0"/>
              <a:t>ГКУ МО "МО МФЦ</a:t>
            </a:r>
            <a:r>
              <a:rPr lang="ru-RU" altLang="ru-RU" sz="2000" dirty="0" smtClean="0"/>
              <a:t>", </a:t>
            </a:r>
            <a:r>
              <a:rPr lang="ru-RU" altLang="ru-RU" sz="2000" dirty="0" err="1" smtClean="0"/>
              <a:t>Мингосуправления</a:t>
            </a:r>
            <a:r>
              <a:rPr lang="ru-RU" altLang="ru-RU" sz="2000" dirty="0" smtClean="0"/>
              <a:t> и Управления государственного автодорожного надзора по МО (УГАДН МО) было принято решение о возможности предоставления Услуги на базе МФЦ.</a:t>
            </a:r>
          </a:p>
          <a:p>
            <a:pPr marL="84138" indent="280988" algn="just">
              <a:lnSpc>
                <a:spcPct val="114000"/>
              </a:lnSpc>
            </a:pPr>
            <a:r>
              <a:rPr lang="ru-RU" altLang="ru-RU" sz="2000" dirty="0" smtClean="0"/>
              <a:t>ГКУ </a:t>
            </a:r>
            <a:r>
              <a:rPr lang="ru-RU" altLang="ru-RU" sz="2000" dirty="0"/>
              <a:t>МО "МО МФЦ" направит в УГАДН МО типовое соглашение о предоставлении услуги на базе </a:t>
            </a:r>
            <a:r>
              <a:rPr lang="ru-RU" altLang="ru-RU" sz="2000" dirty="0" smtClean="0"/>
              <a:t>МФЦ. Срок до 10.06.16 г.</a:t>
            </a:r>
            <a:endParaRPr lang="en-US" altLang="ru-RU" sz="2000" dirty="0"/>
          </a:p>
          <a:p>
            <a:pPr marL="84138" indent="280988" algn="just">
              <a:lnSpc>
                <a:spcPct val="114000"/>
              </a:lnSpc>
            </a:pPr>
            <a:r>
              <a:rPr lang="ru-RU" altLang="ru-RU" sz="2000" dirty="0" smtClean="0"/>
              <a:t>УГАДН МО </a:t>
            </a:r>
            <a:r>
              <a:rPr lang="ru-RU" altLang="ru-RU" sz="2000" dirty="0"/>
              <a:t> рассмотрит и представит дополненное </a:t>
            </a:r>
            <a:r>
              <a:rPr lang="ru-RU" altLang="ru-RU" sz="2000" dirty="0" smtClean="0"/>
              <a:t>соглашение. </a:t>
            </a:r>
            <a:r>
              <a:rPr lang="ru-RU" altLang="ru-RU" sz="2000" dirty="0"/>
              <a:t>Срок до </a:t>
            </a:r>
            <a:r>
              <a:rPr lang="ru-RU" altLang="ru-RU" sz="2000" dirty="0" smtClean="0"/>
              <a:t>16.06.16 </a:t>
            </a:r>
            <a:r>
              <a:rPr lang="ru-RU" altLang="ru-RU" sz="2000" dirty="0"/>
              <a:t>г</a:t>
            </a:r>
            <a:r>
              <a:rPr lang="ru-RU" altLang="ru-RU" sz="2000" dirty="0" smtClean="0"/>
              <a:t>.</a:t>
            </a: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942535" y="219498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08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ЩИТ МО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37" y="189216"/>
            <a:ext cx="1086641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20200" y="6308725"/>
            <a:ext cx="2743200" cy="365125"/>
          </a:xfrm>
        </p:spPr>
        <p:txBody>
          <a:bodyPr/>
          <a:lstStyle/>
          <a:p>
            <a:fld id="{FE23B7AF-9E9D-4961-9798-266A90A0F619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09878" y="221452"/>
            <a:ext cx="979152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/>
              <a:t>Предоставление на базе МФЦ </a:t>
            </a:r>
            <a:r>
              <a:rPr lang="ru-RU" sz="2600" b="1" dirty="0" smtClean="0"/>
              <a:t>муниципальной услуги «Предоставление поддержки субъектам МСП в рамках реализации муниципальных программ»</a:t>
            </a:r>
          </a:p>
          <a:p>
            <a:pPr algn="ctr"/>
            <a:r>
              <a:rPr lang="ru-RU" sz="2000" dirty="0" smtClean="0"/>
              <a:t>(п. 35 Перечня муниципальных услуг, предоставление которых организуется по принципу «одного окна», в том числе на базе МФЦ, ПП МО от 27.09.2013 г. № 777/42)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17455" y="2418703"/>
            <a:ext cx="9428451" cy="395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4138" indent="280988" algn="just">
              <a:lnSpc>
                <a:spcPct val="114000"/>
              </a:lnSpc>
            </a:pPr>
            <a:r>
              <a:rPr lang="ru-RU" altLang="ru-RU" sz="2000" dirty="0" smtClean="0"/>
              <a:t> Представить в КРМО до 15.06.2016 г. на почту </a:t>
            </a:r>
            <a:r>
              <a:rPr lang="en-US" sz="2000" b="1" u="sng" dirty="0" smtClean="0">
                <a:solidFill>
                  <a:srgbClr val="FF0000"/>
                </a:solidFill>
                <a:cs typeface="Arial" pitchFamily="34" charset="0"/>
              </a:rPr>
              <a:t>a.priazhnikova@mosregco.ru</a:t>
            </a:r>
            <a:r>
              <a:rPr lang="ru-RU" sz="2000" b="1" u="sng" dirty="0" smtClean="0">
                <a:solidFill>
                  <a:srgbClr val="FF0000"/>
                </a:solidFill>
                <a:cs typeface="Arial" pitchFamily="34" charset="0"/>
              </a:rPr>
              <a:t>:</a:t>
            </a:r>
            <a:endParaRPr lang="ru-RU" altLang="ru-RU" sz="2000" dirty="0" smtClean="0"/>
          </a:p>
          <a:p>
            <a:pPr marL="427038" indent="-342900" algn="just">
              <a:lnSpc>
                <a:spcPct val="114000"/>
              </a:lnSpc>
              <a:buFontTx/>
              <a:buChar char="-"/>
            </a:pPr>
            <a:r>
              <a:rPr lang="ru-RU" altLang="ru-RU" sz="2000" dirty="0" smtClean="0"/>
              <a:t>Нормативный правовой акт об утверждении Программы развития предпринимательства в муниципальном образовании;</a:t>
            </a:r>
          </a:p>
          <a:p>
            <a:pPr marL="427038" indent="-342900" algn="just">
              <a:lnSpc>
                <a:spcPct val="114000"/>
              </a:lnSpc>
              <a:buFontTx/>
              <a:buChar char="-"/>
            </a:pPr>
            <a:r>
              <a:rPr lang="ru-RU" altLang="ru-RU" sz="2000" dirty="0" smtClean="0"/>
              <a:t>Муниципальную программу развития предпринимательства </a:t>
            </a:r>
            <a:r>
              <a:rPr lang="ru-RU" altLang="ru-RU" sz="2000" dirty="0"/>
              <a:t>в муниципальном образовании</a:t>
            </a:r>
            <a:r>
              <a:rPr lang="ru-RU" altLang="ru-RU" sz="2000" dirty="0" smtClean="0"/>
              <a:t> (с приложением Перечня мероприятий программы);</a:t>
            </a:r>
          </a:p>
          <a:p>
            <a:pPr marL="427038" indent="-342900" algn="just">
              <a:lnSpc>
                <a:spcPct val="114000"/>
              </a:lnSpc>
              <a:buFontTx/>
              <a:buChar char="-"/>
            </a:pPr>
            <a:r>
              <a:rPr lang="ru-RU" altLang="ru-RU" sz="2000" dirty="0" smtClean="0"/>
              <a:t>Порядок предоставления субсидий, предусмотренных в рамках муниципальной программы;</a:t>
            </a:r>
          </a:p>
          <a:p>
            <a:pPr marL="427038" indent="-342900" algn="just">
              <a:lnSpc>
                <a:spcPct val="114000"/>
              </a:lnSpc>
              <a:buFontTx/>
              <a:buChar char="-"/>
            </a:pPr>
            <a:r>
              <a:rPr lang="ru-RU" altLang="ru-RU" sz="2000" dirty="0" smtClean="0"/>
              <a:t>Информацию о наличии разработанного административного регламента предоставления муниципальной услуги «Предоставление поддержки субъектам МСП в рамках реализации муниципальных программ», в случае его наличия представить сам Административный регламент.</a:t>
            </a:r>
          </a:p>
        </p:txBody>
      </p:sp>
    </p:spTree>
    <p:extLst>
      <p:ext uri="{BB962C8B-B14F-4D97-AF65-F5344CB8AC3E}">
        <p14:creationId xmlns:p14="http://schemas.microsoft.com/office/powerpoint/2010/main" val="67950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ЩИТ МО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37" y="189216"/>
            <a:ext cx="1086641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20200" y="6308725"/>
            <a:ext cx="2743200" cy="365125"/>
          </a:xfrm>
        </p:spPr>
        <p:txBody>
          <a:bodyPr/>
          <a:lstStyle/>
          <a:p>
            <a:fld id="{FE23B7AF-9E9D-4961-9798-266A90A0F619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09878" y="221452"/>
            <a:ext cx="979152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/>
              <a:t>Предоставление на базе МФЦ </a:t>
            </a:r>
            <a:r>
              <a:rPr lang="ru-RU" sz="2600" b="1" dirty="0" smtClean="0"/>
              <a:t>муниципальной услуги «Предоставление поддержки субъектам МСП в рамках реализации муниципальных программ»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78067" y="2501154"/>
            <a:ext cx="7613098" cy="2210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4138" indent="628650" algn="just">
              <a:lnSpc>
                <a:spcPct val="114000"/>
              </a:lnSpc>
            </a:pPr>
            <a:r>
              <a:rPr lang="ru-RU" altLang="ru-RU" sz="2000" dirty="0" smtClean="0"/>
              <a:t>В муниципальной программе должны быть предусмотрены мероприятия по содействию в участии малого и среднего бизнеса в региональных программах развития и поддержки СМП (информационная и консультационная поддержка).</a:t>
            </a:r>
            <a:endParaRPr lang="ru-RU" altLang="ru-RU" sz="2000" dirty="0"/>
          </a:p>
          <a:p>
            <a:pPr marL="427038" indent="-342900" algn="just">
              <a:lnSpc>
                <a:spcPct val="114000"/>
              </a:lnSpc>
              <a:buFontTx/>
              <a:buChar char="-"/>
            </a:pPr>
            <a:endParaRPr lang="ru-RU" altLang="ru-RU" sz="2000" dirty="0" smtClean="0"/>
          </a:p>
          <a:p>
            <a:pPr marL="427038" indent="-342900" algn="just">
              <a:lnSpc>
                <a:spcPct val="114000"/>
              </a:lnSpc>
              <a:buFontTx/>
              <a:buChar char="-"/>
            </a:pPr>
            <a:endParaRPr lang="ru-RU" alt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205875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ЩИТ МО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37" y="189216"/>
            <a:ext cx="1086641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220200" y="6308725"/>
            <a:ext cx="2743200" cy="365125"/>
          </a:xfrm>
        </p:spPr>
        <p:txBody>
          <a:bodyPr/>
          <a:lstStyle/>
          <a:p>
            <a:fld id="{FE23B7AF-9E9D-4961-9798-266A90A0F619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882607" y="190173"/>
            <a:ext cx="892232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/>
              <a:t>Информация по земельным участкам, отвечающим требованиям под размещение объектов общественного питания, договорные отношения по аренде на которые находятся в процессе </a:t>
            </a:r>
            <a:r>
              <a:rPr lang="ru-RU" sz="2600" b="1" dirty="0" smtClean="0"/>
              <a:t>расторжения</a:t>
            </a:r>
            <a:endParaRPr lang="ru-RU" sz="26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969729" y="4079339"/>
            <a:ext cx="3079369" cy="1614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200" b="1" u="sng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Контактное лицо:</a:t>
            </a:r>
          </a:p>
          <a:p>
            <a:pPr>
              <a:lnSpc>
                <a:spcPct val="114000"/>
              </a:lnSpc>
            </a:pPr>
            <a:r>
              <a:rPr lang="ru-RU" sz="2200" b="1" u="sng" dirty="0" err="1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Лысенина</a:t>
            </a:r>
            <a:r>
              <a:rPr lang="ru-RU" sz="2200" b="1" u="sng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 Александра</a:t>
            </a:r>
          </a:p>
          <a:p>
            <a:pPr>
              <a:lnSpc>
                <a:spcPct val="114000"/>
              </a:lnSpc>
            </a:pPr>
            <a:r>
              <a:rPr lang="ru-RU" sz="2200" b="1" u="sng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+7 (495) 280 79 84 </a:t>
            </a:r>
          </a:p>
          <a:p>
            <a:pPr>
              <a:lnSpc>
                <a:spcPct val="114000"/>
              </a:lnSpc>
            </a:pPr>
            <a:r>
              <a:rPr lang="en-US" sz="2200" b="1" u="sng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a.lysenina@mosregco.ru</a:t>
            </a:r>
            <a:endParaRPr lang="ru-RU" sz="2200" b="1" u="sng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768402"/>
              </p:ext>
            </p:extLst>
          </p:nvPr>
        </p:nvGraphicFramePr>
        <p:xfrm>
          <a:off x="2186019" y="2227178"/>
          <a:ext cx="3362138" cy="3689985"/>
        </p:xfrm>
        <a:graphic>
          <a:graphicData uri="http://schemas.openxmlformats.org/drawingml/2006/table">
            <a:tbl>
              <a:tblPr/>
              <a:tblGrid>
                <a:gridCol w="639759"/>
                <a:gridCol w="2722379"/>
              </a:tblGrid>
              <a:tr h="278915">
                <a:tc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9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Балашиха</a:t>
                      </a:r>
                    </a:p>
                  </a:txBody>
                  <a:tcPr marL="17145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789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Долгопрудный</a:t>
                      </a:r>
                    </a:p>
                  </a:txBody>
                  <a:tcPr marL="17145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789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Домодедово</a:t>
                      </a:r>
                    </a:p>
                  </a:txBody>
                  <a:tcPr marL="17145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789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Королев</a:t>
                      </a:r>
                    </a:p>
                  </a:txBody>
                  <a:tcPr marL="17145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789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Котельники</a:t>
                      </a:r>
                    </a:p>
                  </a:txBody>
                  <a:tcPr marL="17145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789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Красногорский </a:t>
                      </a:r>
                      <a:r>
                        <a:rPr lang="ru-RU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мр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145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789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Мытищи</a:t>
                      </a:r>
                    </a:p>
                  </a:txBody>
                  <a:tcPr marL="17145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789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Реутов</a:t>
                      </a:r>
                    </a:p>
                  </a:txBody>
                  <a:tcPr marL="17145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789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Химки</a:t>
                      </a:r>
                    </a:p>
                  </a:txBody>
                  <a:tcPr marL="17145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789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Ленинский </a:t>
                      </a:r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мр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145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789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Люберецкий </a:t>
                      </a:r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мр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145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789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Одинцовский </a:t>
                      </a:r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мр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1450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9" name="Текст 9"/>
          <p:cNvSpPr txBox="1">
            <a:spLocks/>
          </p:cNvSpPr>
          <p:nvPr/>
        </p:nvSpPr>
        <p:spPr>
          <a:xfrm>
            <a:off x="7104200" y="2724210"/>
            <a:ext cx="4500941" cy="126941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ru-RU" sz="1700" dirty="0" smtClean="0">
                <a:cs typeface="Times New Roman" panose="02020603050405020304" pitchFamily="18" charset="0"/>
              </a:rPr>
              <a:t>представили информацию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ru-RU" sz="1700" dirty="0" smtClean="0">
              <a:cs typeface="Times New Roman" panose="02020603050405020304" pitchFamily="18" charset="0"/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ru-RU" sz="1700" dirty="0" smtClean="0">
                <a:cs typeface="Times New Roman" panose="02020603050405020304" pitchFamily="18" charset="0"/>
              </a:rPr>
              <a:t>не представили информацию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228142" y="2791447"/>
            <a:ext cx="704675" cy="31878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228142" y="3442636"/>
            <a:ext cx="704675" cy="31878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46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3733</TotalTime>
  <Words>689</Words>
  <Application>Microsoft Office PowerPoint</Application>
  <PresentationFormat>Широкоэкранный</PresentationFormat>
  <Paragraphs>308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Narrow</vt:lpstr>
      <vt:lpstr>Calibri</vt:lpstr>
      <vt:lpstr>Calibri Light</vt:lpstr>
      <vt:lpstr>Times New Roman</vt:lpstr>
      <vt:lpstr>Тема Office</vt:lpstr>
      <vt:lpstr>Внедрение Муниципального стандарта органов местного самоуправления по обеспечению благоприятного инвестиционного климата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СПАСИБО ЗА ВНИМАНИЕ !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Внедрение Муниципального стандарта</dc:title>
  <dc:creator>User</dc:creator>
  <cp:lastModifiedBy>user</cp:lastModifiedBy>
  <cp:revision>274</cp:revision>
  <cp:lastPrinted>2016-06-02T20:51:47Z</cp:lastPrinted>
  <dcterms:created xsi:type="dcterms:W3CDTF">2016-01-28T09:24:15Z</dcterms:created>
  <dcterms:modified xsi:type="dcterms:W3CDTF">2016-06-09T19:31:59Z</dcterms:modified>
</cp:coreProperties>
</file>