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rawings/drawing4.xml" ContentType="application/vnd.openxmlformats-officedocument.drawingml.chartshap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notesSlides/notesSlide9.xml" ContentType="application/vnd.openxmlformats-officedocument.presentationml.notesSlide+xml"/>
  <Override PartName="/ppt/charts/chart10.xml" ContentType="application/vnd.openxmlformats-officedocument.drawingml.chart+xml"/>
  <Override PartName="/ppt/drawings/drawing9.xml" ContentType="application/vnd.openxmlformats-officedocument.drawingml.chartshapes+xml"/>
  <Override PartName="/ppt/notesSlides/notesSlide11.xml" ContentType="application/vnd.openxmlformats-officedocument.presentationml.notesSlide+xml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drawings/drawing7.xml" ContentType="application/vnd.openxmlformats-officedocument.drawingml.chartshapes+xml"/>
  <Override PartName="/ppt/notesSlides/notesSlide10.xml" ContentType="application/vnd.openxmlformats-officedocument.presentationml.notesSlide+xml"/>
  <Override PartName="/ppt/drawings/drawing8.xml" ContentType="application/vnd.openxmlformats-officedocument.drawingml.chartshap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drawings/drawing5.xml" ContentType="application/vnd.openxmlformats-officedocument.drawingml.chartshapes+xml"/>
  <Override PartName="/ppt/drawings/drawing6.xml" ContentType="application/vnd.openxmlformats-officedocument.drawingml.chartshape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rawings/drawing3.xml" ContentType="application/vnd.openxmlformats-officedocument.drawingml.chartshap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744" r:id="rId2"/>
    <p:sldId id="701" r:id="rId3"/>
    <p:sldId id="702" r:id="rId4"/>
    <p:sldId id="747" r:id="rId5"/>
    <p:sldId id="751" r:id="rId6"/>
    <p:sldId id="748" r:id="rId7"/>
    <p:sldId id="749" r:id="rId8"/>
    <p:sldId id="746" r:id="rId9"/>
    <p:sldId id="752" r:id="rId10"/>
    <p:sldId id="750" r:id="rId11"/>
    <p:sldId id="625" r:id="rId12"/>
  </p:sldIdLst>
  <p:sldSz cx="9144000" cy="6858000" type="screen4x3"/>
  <p:notesSz cx="6815138" cy="9942513"/>
  <p:defaultTextStyle>
    <a:defPPr>
      <a:defRPr lang="uk-U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4F81BD"/>
    <a:srgbClr val="9DCAE3"/>
    <a:srgbClr val="FF0000"/>
    <a:srgbClr val="FF5050"/>
    <a:srgbClr val="920000"/>
    <a:srgbClr val="0073B6"/>
    <a:srgbClr val="3F95C7"/>
    <a:srgbClr val="FCFCFC"/>
  </p:clrMru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499" autoAdjust="0"/>
    <p:restoredTop sz="92678" autoAdjust="0"/>
  </p:normalViewPr>
  <p:slideViewPr>
    <p:cSldViewPr>
      <p:cViewPr>
        <p:scale>
          <a:sx n="70" d="100"/>
          <a:sy n="70" d="100"/>
        </p:scale>
        <p:origin x="-900" y="-7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fimovgl\Documents\&#1076;&#1080;&#1072;&#1075;&#1088;&#1072;&#1084;&#1084;&#1099;.xls" TargetMode="Externa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oleObject" Target="file:///C:\Users\efimovgl\Documents\&#1076;&#1080;&#1072;&#1075;&#1088;&#1072;&#1084;&#1084;&#1099;.xls" TargetMode="Externa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9.xml"/><Relationship Id="rId1" Type="http://schemas.openxmlformats.org/officeDocument/2006/relationships/oleObject" Target="file:///C:\Users\efimovgl\Documents\&#1076;&#1080;&#1072;&#1075;&#1088;&#1072;&#1084;&#1084;&#1099;.xls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efimovgl\Documents\&#1076;&#1080;&#1072;&#1075;&#1088;&#1072;&#1084;&#1084;&#1099;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fimovgl\Documents\&#1076;&#1080;&#1072;&#1075;&#1088;&#1072;&#1084;&#1084;&#1099;.xls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efimovgl\Documents\&#1076;&#1080;&#1072;&#1075;&#1088;&#1072;&#1084;&#1084;&#1099;.xls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efimovgl\Documents\&#1076;&#1080;&#1072;&#1075;&#1088;&#1072;&#1084;&#1084;&#1099;.xls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C:\Users\efimovgl\Documents\&#1076;&#1080;&#1072;&#1075;&#1088;&#1072;&#1084;&#1084;&#1099;.xls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C:\Users\efimovgl\Documents\&#1076;&#1080;&#1072;&#1075;&#1088;&#1072;&#1084;&#1084;&#1099;.xls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oleObject" Target="file:///C:\Users\efimovgl\Documents\&#1076;&#1080;&#1072;&#1075;&#1088;&#1072;&#1084;&#1084;&#1099;.xls" TargetMode="Externa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oleObject" Target="file:///C:\Users\efimovgl\Documents\&#1076;&#1080;&#1072;&#1075;&#1088;&#1072;&#1084;&#1084;&#1099;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ru-RU" sz="1800" b="1" i="0" u="none" strike="noStrike" baseline="0">
                <a:solidFill>
                  <a:srgbClr val="000000"/>
                </a:solidFill>
                <a:latin typeface="Calibri"/>
              </a:rPr>
              <a:t>Количество заявлений, поступивших в Комиссию</a:t>
            </a:r>
          </a:p>
        </c:rich>
      </c:tx>
      <c:layout/>
    </c:title>
    <c:view3D>
      <c:depthPercent val="10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Лист1!$A$526</c:f>
              <c:strCache>
                <c:ptCount val="1"/>
                <c:pt idx="0">
                  <c:v>всего поступило заявлений</c:v>
                </c:pt>
              </c:strCache>
            </c:strRef>
          </c:tx>
          <c:dLbls>
            <c:dLbl>
              <c:idx val="0"/>
              <c:layout>
                <c:manualLayout>
                  <c:x val="2.0469799631285743E-2"/>
                  <c:y val="-5.2405494736755313E-2"/>
                </c:manualLayout>
              </c:layout>
              <c:showVal val="1"/>
            </c:dLbl>
            <c:dLbl>
              <c:idx val="1"/>
              <c:layout>
                <c:manualLayout>
                  <c:x val="2.0469799631285708E-2"/>
                  <c:y val="-4.1924395789404073E-2"/>
                </c:manualLayout>
              </c:layout>
              <c:showVal val="1"/>
            </c:dLbl>
            <c:dLbl>
              <c:idx val="2"/>
              <c:layout>
                <c:manualLayout>
                  <c:x val="1.6376663254861923E-2"/>
                  <c:y val="-4.1928721174004181E-2"/>
                </c:manualLayout>
              </c:layout>
              <c:showVal val="1"/>
            </c:dLbl>
            <c:txPr>
              <a:bodyPr/>
              <a:lstStyle/>
              <a:p>
                <a:pPr>
                  <a:defRPr sz="18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Val val="1"/>
          </c:dLbls>
          <c:cat>
            <c:strRef>
              <c:f>Лист1!$B$525:$D$525</c:f>
              <c:strCache>
                <c:ptCount val="3"/>
                <c:pt idx="0">
                  <c:v>2015 г.</c:v>
                </c:pt>
                <c:pt idx="1">
                  <c:v>5 мес. 2015 г.</c:v>
                </c:pt>
                <c:pt idx="2">
                  <c:v>5 мес. 2016 г.</c:v>
                </c:pt>
              </c:strCache>
            </c:strRef>
          </c:cat>
          <c:val>
            <c:numRef>
              <c:f>Лист1!$B$526:$D$526</c:f>
              <c:numCache>
                <c:formatCode>General</c:formatCode>
                <c:ptCount val="3"/>
                <c:pt idx="0">
                  <c:v>1819</c:v>
                </c:pt>
                <c:pt idx="1">
                  <c:v>349</c:v>
                </c:pt>
                <c:pt idx="2">
                  <c:v>495</c:v>
                </c:pt>
              </c:numCache>
            </c:numRef>
          </c:val>
        </c:ser>
        <c:ser>
          <c:idx val="1"/>
          <c:order val="1"/>
          <c:tx>
            <c:strRef>
              <c:f>Лист1!$A$528</c:f>
              <c:strCache>
                <c:ptCount val="1"/>
                <c:pt idx="0">
                  <c:v>принято к рассмотрению заявлений</c:v>
                </c:pt>
              </c:strCache>
            </c:strRef>
          </c:tx>
          <c:spPr>
            <a:solidFill>
              <a:srgbClr val="FFC000"/>
            </a:solidFill>
          </c:spPr>
          <c:dLbls>
            <c:dLbl>
              <c:idx val="0"/>
              <c:layout>
                <c:manualLayout>
                  <c:x val="1.9106107130672133E-2"/>
                  <c:y val="-5.2410901467505232E-2"/>
                </c:manualLayout>
              </c:layout>
              <c:showVal val="1"/>
            </c:dLbl>
            <c:dLbl>
              <c:idx val="1"/>
              <c:layout>
                <c:manualLayout>
                  <c:x val="3.002388263391325E-2"/>
                  <c:y val="-5.2410901467505176E-2"/>
                </c:manualLayout>
              </c:layout>
              <c:showVal val="1"/>
            </c:dLbl>
            <c:dLbl>
              <c:idx val="2"/>
              <c:layout>
                <c:manualLayout>
                  <c:x val="1.7741385192766981E-2"/>
                  <c:y val="-4.4025157232704476E-2"/>
                </c:manualLayout>
              </c:layout>
              <c:showVal val="1"/>
            </c:dLbl>
            <c:txPr>
              <a:bodyPr/>
              <a:lstStyle/>
              <a:p>
                <a:pPr algn="ctr">
                  <a:defRPr lang="ru-RU" sz="1800" b="1" i="0" u="none" strike="noStrike" kern="1200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Val val="1"/>
          </c:dLbls>
          <c:cat>
            <c:strRef>
              <c:f>Лист1!$B$525:$D$525</c:f>
              <c:strCache>
                <c:ptCount val="3"/>
                <c:pt idx="0">
                  <c:v>2015 г.</c:v>
                </c:pt>
                <c:pt idx="1">
                  <c:v>5 мес. 2015 г.</c:v>
                </c:pt>
                <c:pt idx="2">
                  <c:v>5 мес. 2016 г.</c:v>
                </c:pt>
              </c:strCache>
            </c:strRef>
          </c:cat>
          <c:val>
            <c:numRef>
              <c:f>Лист1!$B$528:$D$528</c:f>
              <c:numCache>
                <c:formatCode>General</c:formatCode>
                <c:ptCount val="3"/>
                <c:pt idx="0">
                  <c:v>1472</c:v>
                </c:pt>
                <c:pt idx="1">
                  <c:v>266</c:v>
                </c:pt>
                <c:pt idx="2">
                  <c:v>337</c:v>
                </c:pt>
              </c:numCache>
            </c:numRef>
          </c:val>
        </c:ser>
        <c:shape val="cylinder"/>
        <c:axId val="72536448"/>
        <c:axId val="74495104"/>
        <c:axId val="0"/>
      </c:bar3DChart>
      <c:catAx>
        <c:axId val="72536448"/>
        <c:scaling>
          <c:orientation val="minMax"/>
        </c:scaling>
        <c:axPos val="b"/>
        <c:numFmt formatCode="General" sourceLinked="1"/>
        <c:tickLblPos val="nextTo"/>
        <c:spPr>
          <a:ln w="12700">
            <a:solidFill>
              <a:schemeClr val="tx1"/>
            </a:solidFill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74495104"/>
        <c:crosses val="autoZero"/>
        <c:auto val="1"/>
        <c:lblAlgn val="ctr"/>
        <c:lblOffset val="100"/>
      </c:catAx>
      <c:valAx>
        <c:axId val="74495104"/>
        <c:scaling>
          <c:orientation val="minMax"/>
        </c:scaling>
        <c:axPos val="l"/>
        <c:majorGridlines/>
        <c:numFmt formatCode="General" sourceLinked="1"/>
        <c:tickLblPos val="nextTo"/>
        <c:spPr>
          <a:ln w="12700"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72536448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/>
      <c:txPr>
        <a:bodyPr/>
        <a:lstStyle/>
        <a:p>
          <a:pPr>
            <a:defRPr sz="1800"/>
          </a:pPr>
          <a:endParaRPr lang="ru-RU"/>
        </a:p>
      </c:txPr>
    </c:legend>
    <c:plotVisOnly val="1"/>
    <c:dispBlanksAs val="gap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ru-RU" sz="2200" b="1" i="0" u="none" strike="noStrike" baseline="0" dirty="0">
                <a:solidFill>
                  <a:srgbClr val="000000"/>
                </a:solidFill>
                <a:latin typeface="Calibri"/>
              </a:rPr>
              <a:t>Структура поступивших заявлений, </a:t>
            </a:r>
            <a:r>
              <a:rPr lang="ru-RU" sz="2200" b="1" i="0" u="none" strike="noStrike" baseline="0" dirty="0" smtClean="0">
                <a:solidFill>
                  <a:srgbClr val="000000"/>
                </a:solidFill>
                <a:latin typeface="Calibri"/>
              </a:rPr>
              <a:t>5 мес. 2016 </a:t>
            </a:r>
            <a:r>
              <a:rPr lang="ru-RU" sz="2200" b="1" i="0" u="none" strike="noStrike" baseline="0" dirty="0">
                <a:solidFill>
                  <a:srgbClr val="000000"/>
                </a:solidFill>
                <a:latin typeface="Calibri"/>
              </a:rPr>
              <a:t>г.</a:t>
            </a:r>
          </a:p>
        </c:rich>
      </c:tx>
      <c:layout>
        <c:manualLayout>
          <c:xMode val="edge"/>
          <c:yMode val="edge"/>
          <c:x val="0.1978946783690701"/>
          <c:y val="6.1093122269568617E-2"/>
        </c:manualLayout>
      </c:layout>
    </c:title>
    <c:plotArea>
      <c:layout/>
      <c:pieChart>
        <c:varyColors val="1"/>
        <c:ser>
          <c:idx val="0"/>
          <c:order val="0"/>
          <c:dPt>
            <c:idx val="1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0.25867887926625238"/>
                  <c:y val="-1.1641179653873601E-2"/>
                </c:manualLayout>
              </c:layout>
              <c:showPercent val="1"/>
            </c:dLbl>
            <c:dLbl>
              <c:idx val="1"/>
              <c:layout>
                <c:manualLayout>
                  <c:x val="0.26687179436310082"/>
                  <c:y val="-1.015523364787425E-2"/>
                </c:manualLayout>
              </c:layout>
              <c:showPercent val="1"/>
            </c:dLbl>
            <c:txPr>
              <a:bodyPr/>
              <a:lstStyle/>
              <a:p>
                <a:pPr>
                  <a:defRPr sz="32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Лист1!$B$538:$C$538</c:f>
              <c:strCache>
                <c:ptCount val="2"/>
                <c:pt idx="0">
                  <c:v>юридические лица</c:v>
                </c:pt>
                <c:pt idx="1">
                  <c:v>физические лица</c:v>
                </c:pt>
              </c:strCache>
            </c:strRef>
          </c:cat>
          <c:val>
            <c:numRef>
              <c:f>Лист1!$B$539:$C$539</c:f>
              <c:numCache>
                <c:formatCode>General</c:formatCode>
                <c:ptCount val="2"/>
                <c:pt idx="0">
                  <c:v>0.5</c:v>
                </c:pt>
                <c:pt idx="1">
                  <c:v>0.5</c:v>
                </c:pt>
              </c:numCache>
            </c:numRef>
          </c:val>
        </c:ser>
        <c:firstSliceAng val="36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/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3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ru-RU" sz="2200" b="1" i="0" u="none" strike="noStrike" baseline="0" dirty="0">
                <a:solidFill>
                  <a:srgbClr val="000000"/>
                </a:solidFill>
                <a:latin typeface="Calibri"/>
              </a:rPr>
              <a:t>Решения об  определении кадастровой стоимости </a:t>
            </a:r>
            <a:r>
              <a:rPr lang="ru-RU" sz="2200" b="1" i="0" u="none" strike="noStrike" baseline="0" dirty="0" smtClean="0">
                <a:solidFill>
                  <a:srgbClr val="000000"/>
                </a:solidFill>
                <a:latin typeface="Calibri"/>
              </a:rPr>
              <a:t/>
            </a:r>
            <a:br>
              <a:rPr lang="ru-RU" sz="2200" b="1" i="0" u="none" strike="noStrike" baseline="0" dirty="0" smtClean="0">
                <a:solidFill>
                  <a:srgbClr val="000000"/>
                </a:solidFill>
                <a:latin typeface="Calibri"/>
              </a:rPr>
            </a:br>
            <a:r>
              <a:rPr lang="ru-RU" sz="2200" b="1" i="0" u="none" strike="noStrike" baseline="0" dirty="0" smtClean="0">
                <a:solidFill>
                  <a:srgbClr val="000000"/>
                </a:solidFill>
                <a:latin typeface="Calibri"/>
              </a:rPr>
              <a:t>в </a:t>
            </a:r>
            <a:r>
              <a:rPr lang="ru-RU" sz="2200" b="1" i="0" u="none" strike="noStrike" baseline="0" dirty="0">
                <a:solidFill>
                  <a:srgbClr val="000000"/>
                </a:solidFill>
                <a:latin typeface="Calibri"/>
              </a:rPr>
              <a:t>размере </a:t>
            </a:r>
            <a:r>
              <a:rPr lang="ru-RU" sz="2200" b="1" i="0" u="none" strike="noStrike" baseline="0" dirty="0" smtClean="0">
                <a:solidFill>
                  <a:srgbClr val="000000"/>
                </a:solidFill>
                <a:latin typeface="Calibri"/>
              </a:rPr>
              <a:t>рыночной стоимости, </a:t>
            </a:r>
            <a:r>
              <a:rPr lang="ru-RU" sz="2200" b="1" i="0" u="none" strike="noStrike" baseline="0" dirty="0" smtClean="0">
                <a:solidFill>
                  <a:srgbClr val="000000"/>
                </a:solidFill>
                <a:latin typeface="Calibri"/>
              </a:rPr>
              <a:t>5 мес. 2016 </a:t>
            </a:r>
            <a:r>
              <a:rPr lang="ru-RU" sz="2200" b="1" i="0" u="none" strike="noStrike" baseline="0" dirty="0" smtClean="0">
                <a:solidFill>
                  <a:srgbClr val="000000"/>
                </a:solidFill>
                <a:latin typeface="Calibri"/>
              </a:rPr>
              <a:t>г.</a:t>
            </a:r>
            <a:endParaRPr lang="ru-RU" sz="2200" b="1" i="0" u="none" strike="noStrike" baseline="0" dirty="0">
              <a:solidFill>
                <a:srgbClr val="000000"/>
              </a:solidFill>
              <a:latin typeface="Calibri"/>
            </a:endParaRPr>
          </a:p>
        </c:rich>
      </c:tx>
      <c:layout>
        <c:manualLayout>
          <c:xMode val="edge"/>
          <c:yMode val="edge"/>
          <c:x val="0.1756499521495663"/>
          <c:y val="3.7122859364832487E-3"/>
        </c:manualLayout>
      </c:layout>
    </c:title>
    <c:plotArea>
      <c:layout/>
      <c:pieChart>
        <c:varyColors val="1"/>
        <c:ser>
          <c:idx val="0"/>
          <c:order val="0"/>
          <c:dPt>
            <c:idx val="1"/>
            <c:spPr>
              <a:solidFill>
                <a:srgbClr val="FFC000"/>
              </a:solidFill>
            </c:spPr>
          </c:dPt>
          <c:dPt>
            <c:idx val="2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4.0930912295123814E-3"/>
                  <c:y val="-8.3352318847075169E-2"/>
                </c:manualLayout>
              </c:layout>
              <c:showPercent val="1"/>
            </c:dLbl>
            <c:dLbl>
              <c:idx val="1"/>
              <c:layout>
                <c:manualLayout>
                  <c:x val="-8.1894062116339983E-3"/>
                  <c:y val="-7.114899084213519E-2"/>
                </c:manualLayout>
              </c:layout>
              <c:spPr/>
              <c:txPr>
                <a:bodyPr/>
                <a:lstStyle/>
                <a:p>
                  <a:pPr>
                    <a:defRPr sz="2200" b="1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ru-RU"/>
                </a:p>
              </c:txPr>
              <c:showPercent val="1"/>
            </c:dLbl>
            <c:dLbl>
              <c:idx val="2"/>
              <c:layout>
                <c:manualLayout>
                  <c:x val="5.3151621144593413E-3"/>
                  <c:y val="-2.0040921563061798E-2"/>
                </c:manualLayout>
              </c:layout>
              <c:spPr/>
              <c:txPr>
                <a:bodyPr/>
                <a:lstStyle/>
                <a:p>
                  <a:pPr>
                    <a:defRPr sz="2200" b="1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ru-RU"/>
                </a:p>
              </c:txPr>
              <c:showPercent val="1"/>
            </c:dLbl>
            <c:txPr>
              <a:bodyPr/>
              <a:lstStyle/>
              <a:p>
                <a:pPr>
                  <a:defRPr sz="32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Лист1!$B$540:$D$540</c:f>
              <c:strCache>
                <c:ptCount val="3"/>
                <c:pt idx="0">
                  <c:v>положительное решение</c:v>
                </c:pt>
                <c:pt idx="1">
                  <c:v>ожидает рассмотрения</c:v>
                </c:pt>
                <c:pt idx="2">
                  <c:v>отрицательное решение</c:v>
                </c:pt>
              </c:strCache>
            </c:strRef>
          </c:cat>
          <c:val>
            <c:numRef>
              <c:f>Лист1!$B$541:$D$541</c:f>
              <c:numCache>
                <c:formatCode>General</c:formatCode>
                <c:ptCount val="3"/>
                <c:pt idx="0">
                  <c:v>6</c:v>
                </c:pt>
                <c:pt idx="1">
                  <c:v>1</c:v>
                </c:pt>
                <c:pt idx="2">
                  <c:v>3</c:v>
                </c:pt>
              </c:numCache>
            </c:numRef>
          </c:val>
        </c:ser>
        <c:firstSliceAng val="343"/>
      </c:pieChart>
    </c:plotArea>
    <c:plotVisOnly val="1"/>
    <c:dispBlanksAs val="zero"/>
  </c:chart>
  <c:spPr>
    <a:ln>
      <a:solidFill>
        <a:prstClr val="black"/>
      </a:solidFill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ru-RU" sz="1800" b="1" i="0" u="none" strike="noStrike" baseline="0">
                <a:solidFill>
                  <a:srgbClr val="000000"/>
                </a:solidFill>
                <a:latin typeface="Calibri"/>
              </a:rPr>
              <a:t>Количество объектов недвижимости, </a:t>
            </a:r>
            <a:br>
              <a:rPr lang="ru-RU" sz="1800" b="1" i="0" u="none" strike="noStrike" baseline="0">
                <a:solidFill>
                  <a:srgbClr val="000000"/>
                </a:solidFill>
                <a:latin typeface="Calibri"/>
              </a:rPr>
            </a:br>
            <a:r>
              <a:rPr lang="ru-RU" sz="1800" b="1" i="0" u="none" strike="noStrike" baseline="0">
                <a:solidFill>
                  <a:srgbClr val="000000"/>
                </a:solidFill>
                <a:latin typeface="Calibri"/>
              </a:rPr>
              <a:t>кадастровая стоимость которых оспаривается</a:t>
            </a:r>
          </a:p>
        </c:rich>
      </c:tx>
      <c:layout>
        <c:manualLayout>
          <c:xMode val="edge"/>
          <c:yMode val="edge"/>
          <c:x val="0.25026604018407628"/>
          <c:y val="2.7253668763102736E-2"/>
        </c:manualLayout>
      </c:layout>
    </c:title>
    <c:view3D>
      <c:depthPercent val="10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Лист1!$A$527</c:f>
              <c:strCache>
                <c:ptCount val="1"/>
                <c:pt idx="0">
                  <c:v>всего объектов недвижимости</c:v>
                </c:pt>
              </c:strCache>
            </c:strRef>
          </c:tx>
          <c:dLbls>
            <c:dLbl>
              <c:idx val="0"/>
              <c:layout>
                <c:manualLayout>
                  <c:x val="9.5530535653360685E-3"/>
                  <c:y val="-4.8218029350104823E-2"/>
                </c:manualLayout>
              </c:layout>
              <c:showVal val="1"/>
            </c:dLbl>
            <c:dLbl>
              <c:idx val="1"/>
              <c:layout>
                <c:manualLayout>
                  <c:x val="1.2282497441146366E-2"/>
                  <c:y val="-4.6121593291404597E-2"/>
                </c:manualLayout>
              </c:layout>
              <c:showVal val="1"/>
            </c:dLbl>
            <c:dLbl>
              <c:idx val="2"/>
              <c:layout>
                <c:manualLayout>
                  <c:x val="1.5011941316956771E-2"/>
                  <c:y val="-4.6121593291404674E-2"/>
                </c:manualLayout>
              </c:layout>
              <c:showVal val="1"/>
            </c:dLbl>
            <c:txPr>
              <a:bodyPr/>
              <a:lstStyle/>
              <a:p>
                <a:pPr algn="ctr">
                  <a:defRPr lang="ru-RU" sz="1800" b="1" i="0" u="none" strike="noStrike" kern="1200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Val val="1"/>
          </c:dLbls>
          <c:cat>
            <c:strRef>
              <c:f>Лист1!$B$525:$D$525</c:f>
              <c:strCache>
                <c:ptCount val="3"/>
                <c:pt idx="0">
                  <c:v>2015 г.</c:v>
                </c:pt>
                <c:pt idx="1">
                  <c:v>5 мес. 2015 г.</c:v>
                </c:pt>
                <c:pt idx="2">
                  <c:v>5 мес. 2016 г.</c:v>
                </c:pt>
              </c:strCache>
            </c:strRef>
          </c:cat>
          <c:val>
            <c:numRef>
              <c:f>Лист1!$B$527:$D$527</c:f>
              <c:numCache>
                <c:formatCode>General</c:formatCode>
                <c:ptCount val="3"/>
                <c:pt idx="0">
                  <c:v>16146</c:v>
                </c:pt>
                <c:pt idx="1">
                  <c:v>3284</c:v>
                </c:pt>
                <c:pt idx="2">
                  <c:v>4482</c:v>
                </c:pt>
              </c:numCache>
            </c:numRef>
          </c:val>
        </c:ser>
        <c:ser>
          <c:idx val="1"/>
          <c:order val="1"/>
          <c:tx>
            <c:strRef>
              <c:f>Лист1!$A$529</c:f>
              <c:strCache>
                <c:ptCount val="1"/>
                <c:pt idx="0">
                  <c:v>принято к рассмотрению объектов недвижимости</c:v>
                </c:pt>
              </c:strCache>
            </c:strRef>
          </c:tx>
          <c:spPr>
            <a:solidFill>
              <a:srgbClr val="FFC000"/>
            </a:solidFill>
          </c:spPr>
          <c:dLbls>
            <c:dLbl>
              <c:idx val="0"/>
              <c:layout>
                <c:manualLayout>
                  <c:x val="2.5929716820197884E-2"/>
                  <c:y val="-5.6603773584905662E-2"/>
                </c:manualLayout>
              </c:layout>
              <c:showVal val="1"/>
            </c:dLbl>
            <c:dLbl>
              <c:idx val="1"/>
              <c:layout>
                <c:manualLayout>
                  <c:x val="2.0470829068577282E-2"/>
                  <c:y val="-5.2410901467505336E-2"/>
                </c:manualLayout>
              </c:layout>
              <c:showVal val="1"/>
            </c:dLbl>
            <c:dLbl>
              <c:idx val="2"/>
              <c:layout>
                <c:manualLayout>
                  <c:x val="1.7741385192766981E-2"/>
                  <c:y val="-4.6121593291404597E-2"/>
                </c:manualLayout>
              </c:layout>
              <c:showVal val="1"/>
            </c:dLbl>
            <c:txPr>
              <a:bodyPr/>
              <a:lstStyle/>
              <a:p>
                <a:pPr algn="ctr">
                  <a:defRPr lang="ru-RU" sz="1800" b="1" i="0" u="none" strike="noStrike" kern="1200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Val val="1"/>
          </c:dLbls>
          <c:cat>
            <c:strRef>
              <c:f>Лист1!$B$525:$D$525</c:f>
              <c:strCache>
                <c:ptCount val="3"/>
                <c:pt idx="0">
                  <c:v>2015 г.</c:v>
                </c:pt>
                <c:pt idx="1">
                  <c:v>5 мес. 2015 г.</c:v>
                </c:pt>
                <c:pt idx="2">
                  <c:v>5 мес. 2016 г.</c:v>
                </c:pt>
              </c:strCache>
            </c:strRef>
          </c:cat>
          <c:val>
            <c:numRef>
              <c:f>Лист1!$B$529:$D$529</c:f>
              <c:numCache>
                <c:formatCode>General</c:formatCode>
                <c:ptCount val="3"/>
                <c:pt idx="0">
                  <c:v>13709</c:v>
                </c:pt>
                <c:pt idx="1">
                  <c:v>2574</c:v>
                </c:pt>
                <c:pt idx="2">
                  <c:v>3524</c:v>
                </c:pt>
              </c:numCache>
            </c:numRef>
          </c:val>
        </c:ser>
        <c:shape val="cylinder"/>
        <c:axId val="45056768"/>
        <c:axId val="45084672"/>
        <c:axId val="0"/>
      </c:bar3DChart>
      <c:catAx>
        <c:axId val="45056768"/>
        <c:scaling>
          <c:orientation val="minMax"/>
        </c:scaling>
        <c:axPos val="b"/>
        <c:numFmt formatCode="General" sourceLinked="1"/>
        <c:tickLblPos val="nextTo"/>
        <c:spPr>
          <a:ln w="12700">
            <a:solidFill>
              <a:schemeClr val="tx1"/>
            </a:solidFill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45084672"/>
        <c:crosses val="autoZero"/>
        <c:auto val="1"/>
        <c:lblAlgn val="ctr"/>
        <c:lblOffset val="100"/>
      </c:catAx>
      <c:valAx>
        <c:axId val="45084672"/>
        <c:scaling>
          <c:orientation val="minMax"/>
        </c:scaling>
        <c:axPos val="l"/>
        <c:majorGridlines/>
        <c:numFmt formatCode="General" sourceLinked="1"/>
        <c:tickLblPos val="nextTo"/>
        <c:spPr>
          <a:ln w="12700"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45056768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8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ru-RU" sz="1800" b="1" i="0" u="none" strike="noStrike" baseline="0" dirty="0">
                <a:solidFill>
                  <a:srgbClr val="000000"/>
                </a:solidFill>
                <a:latin typeface="Calibri"/>
              </a:rPr>
              <a:t>Доля целевого назначения земельных </a:t>
            </a:r>
            <a:r>
              <a:rPr lang="ru-RU" sz="1800" b="1" i="0" u="none" strike="noStrike" baseline="0" dirty="0" smtClean="0">
                <a:solidFill>
                  <a:srgbClr val="000000"/>
                </a:solidFill>
                <a:latin typeface="Calibri"/>
              </a:rPr>
              <a:t>участков* , %</a:t>
            </a:r>
            <a:endParaRPr lang="ru-RU" sz="1800" b="1" i="0" u="none" strike="noStrike" baseline="0" dirty="0">
              <a:solidFill>
                <a:srgbClr val="000000"/>
              </a:solidFill>
              <a:latin typeface="Calibri"/>
            </a:endParaRPr>
          </a:p>
        </c:rich>
      </c:tx>
      <c:layout>
        <c:manualLayout>
          <c:xMode val="edge"/>
          <c:yMode val="edge"/>
          <c:x val="0.2532587010106222"/>
          <c:y val="3.065710344543E-2"/>
        </c:manualLayout>
      </c:layout>
    </c:title>
    <c:view3D>
      <c:depthPercent val="100"/>
      <c:rAngAx val="1"/>
    </c:view3D>
    <c:plotArea>
      <c:layout>
        <c:manualLayout>
          <c:layoutTarget val="inner"/>
          <c:xMode val="edge"/>
          <c:yMode val="edge"/>
          <c:x val="6.886505102931742E-2"/>
          <c:y val="0.2161274722549445"/>
          <c:w val="0.56211868643597052"/>
          <c:h val="0.62743860954388675"/>
        </c:manualLayout>
      </c:layout>
      <c:bar3DChart>
        <c:barDir val="col"/>
        <c:grouping val="clustered"/>
        <c:ser>
          <c:idx val="0"/>
          <c:order val="0"/>
          <c:tx>
            <c:strRef>
              <c:f>Лист1!$A$545</c:f>
              <c:strCache>
                <c:ptCount val="1"/>
                <c:pt idx="0">
                  <c:v>Садоводческие, огороднические и дачные некоммерческие объединения граждан</c:v>
                </c:pt>
              </c:strCache>
            </c:strRef>
          </c:tx>
          <c:dLbls>
            <c:dLbl>
              <c:idx val="0"/>
              <c:layout>
                <c:manualLayout>
                  <c:x val="8.1897285868949097E-3"/>
                  <c:y val="-1.887019240705148E-2"/>
                </c:manualLayout>
              </c:layout>
              <c:showVal val="1"/>
            </c:dLbl>
            <c:dLbl>
              <c:idx val="1"/>
              <c:layout>
                <c:manualLayout>
                  <c:x val="5.4612518368673734E-3"/>
                  <c:y val="-1.8875648417963502E-2"/>
                </c:manualLayout>
              </c:layout>
              <c:showVal val="1"/>
            </c:dLbl>
            <c:dLbl>
              <c:idx val="2"/>
              <c:layout>
                <c:manualLayout>
                  <c:x val="6.8259737747725291E-3"/>
                  <c:y val="-3.9878479756959545E-2"/>
                </c:manualLayout>
              </c:layout>
              <c:showVal val="1"/>
            </c:dLbl>
            <c:dLbl>
              <c:idx val="3"/>
              <c:layout>
                <c:manualLayout>
                  <c:x val="6.8259385665528916E-3"/>
                  <c:y val="-2.0969857563480916E-2"/>
                </c:manualLayout>
              </c:layout>
              <c:showVal val="1"/>
            </c:dLbl>
            <c:dLbl>
              <c:idx val="4"/>
              <c:layout>
                <c:manualLayout>
                  <c:x val="5.460750853242333E-3"/>
                  <c:y val="-2.0969857563480881E-2"/>
                </c:manualLayout>
              </c:layout>
              <c:showVal val="1"/>
            </c:dLbl>
            <c:dLbl>
              <c:idx val="5"/>
              <c:layout>
                <c:manualLayout>
                  <c:x val="5.460750853242333E-3"/>
                  <c:y val="-1.2581914538088526E-2"/>
                </c:manualLayout>
              </c:layout>
              <c:showVal val="1"/>
            </c:dLbl>
            <c:txPr>
              <a:bodyPr/>
              <a:lstStyle/>
              <a:p>
                <a:pPr>
                  <a:defRPr sz="18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Val val="1"/>
          </c:dLbls>
          <c:cat>
            <c:strRef>
              <c:f>Лист1!$D$544:$E$544</c:f>
              <c:strCache>
                <c:ptCount val="2"/>
                <c:pt idx="0">
                  <c:v>2015 г., %</c:v>
                </c:pt>
                <c:pt idx="1">
                  <c:v>2016 г., %</c:v>
                </c:pt>
              </c:strCache>
            </c:strRef>
          </c:cat>
          <c:val>
            <c:numRef>
              <c:f>Лист1!$D$545:$E$545</c:f>
              <c:numCache>
                <c:formatCode>0.00</c:formatCode>
                <c:ptCount val="2"/>
                <c:pt idx="0">
                  <c:v>72.72794009690206</c:v>
                </c:pt>
                <c:pt idx="1">
                  <c:v>47.57</c:v>
                </c:pt>
              </c:numCache>
            </c:numRef>
          </c:val>
        </c:ser>
        <c:ser>
          <c:idx val="1"/>
          <c:order val="1"/>
          <c:tx>
            <c:strRef>
              <c:f>Лист1!$A$546</c:f>
              <c:strCache>
                <c:ptCount val="1"/>
                <c:pt idx="0">
                  <c:v>Земли населенных пунктов</c:v>
                </c:pt>
              </c:strCache>
            </c:strRef>
          </c:tx>
          <c:dLbls>
            <c:dLbl>
              <c:idx val="0"/>
              <c:layout>
                <c:manualLayout>
                  <c:x val="2.3200272944387607E-2"/>
                  <c:y val="-2.5196850393700787E-2"/>
                </c:manualLayout>
              </c:layout>
              <c:spPr/>
              <c:txPr>
                <a:bodyPr/>
                <a:lstStyle/>
                <a:p>
                  <a:pPr algn="ctr">
                    <a:defRPr lang="ru-RU" sz="1600" b="1" i="0" u="none" strike="noStrike" kern="1200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ru-RU"/>
                </a:p>
              </c:txPr>
              <c:showVal val="1"/>
            </c:dLbl>
            <c:dLbl>
              <c:idx val="1"/>
              <c:layout>
                <c:manualLayout>
                  <c:x val="1.7741385192766981E-2"/>
                  <c:y val="-1.2598425196850402E-2"/>
                </c:manualLayout>
              </c:layout>
              <c:spPr/>
              <c:txPr>
                <a:bodyPr/>
                <a:lstStyle/>
                <a:p>
                  <a:pPr algn="ctr">
                    <a:defRPr lang="ru-RU" sz="1600" b="1" i="0" u="none" strike="noStrike" kern="1200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ru-RU"/>
                </a:p>
              </c:txPr>
              <c:showVal val="1"/>
            </c:dLbl>
            <c:dLbl>
              <c:idx val="2"/>
              <c:layout>
                <c:manualLayout>
                  <c:x val="4.0941658137155518E-3"/>
                  <c:y val="-3.9895013123359621E-2"/>
                </c:manualLayout>
              </c:layout>
              <c:showVal val="1"/>
            </c:dLbl>
            <c:txPr>
              <a:bodyPr/>
              <a:lstStyle/>
              <a:p>
                <a:pPr algn="ctr">
                  <a:defRPr lang="ru-RU" sz="1800" b="1" i="0" u="none" strike="noStrike" kern="1200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Val val="1"/>
          </c:dLbls>
          <c:cat>
            <c:strRef>
              <c:f>Лист1!$D$544:$E$544</c:f>
              <c:strCache>
                <c:ptCount val="2"/>
                <c:pt idx="0">
                  <c:v>2015 г., %</c:v>
                </c:pt>
                <c:pt idx="1">
                  <c:v>2016 г., %</c:v>
                </c:pt>
              </c:strCache>
            </c:strRef>
          </c:cat>
          <c:val>
            <c:numRef>
              <c:f>Лист1!$D$546:$E$546</c:f>
              <c:numCache>
                <c:formatCode>0.00</c:formatCode>
                <c:ptCount val="2"/>
                <c:pt idx="0">
                  <c:v>20.892673616209073</c:v>
                </c:pt>
                <c:pt idx="1">
                  <c:v>40.700729927007302</c:v>
                </c:pt>
              </c:numCache>
            </c:numRef>
          </c:val>
        </c:ser>
        <c:ser>
          <c:idx val="2"/>
          <c:order val="2"/>
          <c:tx>
            <c:strRef>
              <c:f>Лист1!$A$547</c:f>
              <c:strCache>
                <c:ptCount val="1"/>
                <c:pt idx="0">
                  <c:v>Земли промышленности и иного специального назначения</c:v>
                </c:pt>
              </c:strCache>
            </c:strRef>
          </c:tx>
          <c:spPr>
            <a:solidFill>
              <a:srgbClr val="FFC000"/>
            </a:solidFill>
          </c:spPr>
          <c:dLbls>
            <c:dLbl>
              <c:idx val="0"/>
              <c:layout>
                <c:manualLayout>
                  <c:x val="1.50119413169567E-2"/>
                  <c:y val="-2.9396325459317592E-2"/>
                </c:manualLayout>
              </c:layout>
              <c:showVal val="1"/>
            </c:dLbl>
            <c:dLbl>
              <c:idx val="1"/>
              <c:layout>
                <c:manualLayout>
                  <c:x val="1.2282497441146366E-2"/>
                  <c:y val="-1.8897637795275601E-2"/>
                </c:manualLayout>
              </c:layout>
              <c:showVal val="1"/>
            </c:dLbl>
            <c:dLbl>
              <c:idx val="2"/>
              <c:layout>
                <c:manualLayout>
                  <c:x val="-1.074584202074138E-7"/>
                  <c:y val="-3.9895013123359621E-2"/>
                </c:manualLayout>
              </c:layout>
              <c:showVal val="1"/>
            </c:dLbl>
            <c:txPr>
              <a:bodyPr/>
              <a:lstStyle/>
              <a:p>
                <a:pPr algn="ctr">
                  <a:defRPr lang="ru-RU" sz="1500" b="1" i="0" u="none" strike="noStrike" kern="1200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Val val="1"/>
          </c:dLbls>
          <c:cat>
            <c:strRef>
              <c:f>Лист1!$D$544:$E$544</c:f>
              <c:strCache>
                <c:ptCount val="2"/>
                <c:pt idx="0">
                  <c:v>2015 г., %</c:v>
                </c:pt>
                <c:pt idx="1">
                  <c:v>2016 г., %</c:v>
                </c:pt>
              </c:strCache>
            </c:strRef>
          </c:cat>
          <c:val>
            <c:numRef>
              <c:f>Лист1!$D$547:$E$547</c:f>
              <c:numCache>
                <c:formatCode>0.00</c:formatCode>
                <c:ptCount val="2"/>
                <c:pt idx="0">
                  <c:v>3.8026721479958883</c:v>
                </c:pt>
                <c:pt idx="1">
                  <c:v>3.1240875912408756</c:v>
                </c:pt>
              </c:numCache>
            </c:numRef>
          </c:val>
        </c:ser>
        <c:ser>
          <c:idx val="3"/>
          <c:order val="3"/>
          <c:tx>
            <c:strRef>
              <c:f>Лист1!$A$548</c:f>
              <c:strCache>
                <c:ptCount val="1"/>
                <c:pt idx="0">
                  <c:v>Земли особо охраняемых территорий и объектов</c:v>
                </c:pt>
              </c:strCache>
            </c:strRef>
          </c:tx>
          <c:dLbls>
            <c:dLbl>
              <c:idx val="0"/>
              <c:layout>
                <c:manualLayout>
                  <c:x val="6.8236096895257625E-3"/>
                  <c:y val="-1.6797900262467205E-2"/>
                </c:manualLayout>
              </c:layout>
              <c:showVal val="1"/>
            </c:dLbl>
            <c:dLbl>
              <c:idx val="1"/>
              <c:layout>
                <c:manualLayout>
                  <c:x val="5.1990456804234574E-3"/>
                  <c:y val="-5.4595113520102224E-3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cat>
            <c:strRef>
              <c:f>Лист1!$D$544:$E$544</c:f>
              <c:strCache>
                <c:ptCount val="2"/>
                <c:pt idx="0">
                  <c:v>2015 г., %</c:v>
                </c:pt>
                <c:pt idx="1">
                  <c:v>2016 г., %</c:v>
                </c:pt>
              </c:strCache>
            </c:strRef>
          </c:cat>
          <c:val>
            <c:numRef>
              <c:f>Лист1!$D$548:$E$548</c:f>
              <c:numCache>
                <c:formatCode>0.00</c:formatCode>
                <c:ptCount val="2"/>
                <c:pt idx="0">
                  <c:v>1.776537953310821</c:v>
                </c:pt>
                <c:pt idx="1">
                  <c:v>0.78832116788321149</c:v>
                </c:pt>
              </c:numCache>
            </c:numRef>
          </c:val>
        </c:ser>
        <c:ser>
          <c:idx val="4"/>
          <c:order val="4"/>
          <c:tx>
            <c:strRef>
              <c:f>Лист1!$A$549</c:f>
              <c:strCache>
                <c:ptCount val="1"/>
                <c:pt idx="0">
                  <c:v>Земли сельскохозяйственного назначения</c:v>
                </c:pt>
              </c:strCache>
            </c:strRef>
          </c:tx>
          <c:dLbls>
            <c:dLbl>
              <c:idx val="0"/>
              <c:layout>
                <c:manualLayout>
                  <c:x val="9.5530535653360719E-3"/>
                  <c:y val="-1.0498687664041989E-2"/>
                </c:manualLayout>
              </c:layout>
              <c:showVal val="1"/>
            </c:dLbl>
            <c:dLbl>
              <c:idx val="1"/>
              <c:layout>
                <c:manualLayout>
                  <c:x val="6.8236096895257625E-3"/>
                  <c:y val="-2.3097112860892392E-2"/>
                </c:manualLayout>
              </c:layout>
              <c:showVal val="1"/>
            </c:dLbl>
            <c:txPr>
              <a:bodyPr/>
              <a:lstStyle/>
              <a:p>
                <a:pPr>
                  <a:defRPr sz="1300" b="1"/>
                </a:pPr>
                <a:endParaRPr lang="ru-RU"/>
              </a:p>
            </c:txPr>
            <c:showVal val="1"/>
          </c:dLbls>
          <c:cat>
            <c:strRef>
              <c:f>Лист1!$D$544:$E$544</c:f>
              <c:strCache>
                <c:ptCount val="2"/>
                <c:pt idx="0">
                  <c:v>2015 г., %</c:v>
                </c:pt>
                <c:pt idx="1">
                  <c:v>2016 г., %</c:v>
                </c:pt>
              </c:strCache>
            </c:strRef>
          </c:cat>
          <c:val>
            <c:numRef>
              <c:f>Лист1!$D$549:$E$549</c:f>
              <c:numCache>
                <c:formatCode>0.00</c:formatCode>
                <c:ptCount val="2"/>
                <c:pt idx="0">
                  <c:v>0.80017618558214643</c:v>
                </c:pt>
                <c:pt idx="1">
                  <c:v>7.8248175182481736</c:v>
                </c:pt>
              </c:numCache>
            </c:numRef>
          </c:val>
        </c:ser>
        <c:shape val="cylinder"/>
        <c:axId val="50060288"/>
        <c:axId val="47915776"/>
        <c:axId val="0"/>
      </c:bar3DChart>
      <c:catAx>
        <c:axId val="50060288"/>
        <c:scaling>
          <c:orientation val="minMax"/>
        </c:scaling>
        <c:axPos val="b"/>
        <c:numFmt formatCode="General" sourceLinked="1"/>
        <c:tickLblPos val="nextTo"/>
        <c:spPr>
          <a:ln w="15875">
            <a:solidFill>
              <a:schemeClr val="tx1"/>
            </a:solidFill>
          </a:ln>
        </c:spPr>
        <c:txPr>
          <a:bodyPr rot="0" vert="horz"/>
          <a:lstStyle/>
          <a:p>
            <a:pPr>
              <a:defRPr sz="20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47915776"/>
        <c:crosses val="autoZero"/>
        <c:auto val="1"/>
        <c:lblAlgn val="ctr"/>
        <c:lblOffset val="100"/>
      </c:catAx>
      <c:valAx>
        <c:axId val="47915776"/>
        <c:scaling>
          <c:orientation val="minMax"/>
        </c:scaling>
        <c:axPos val="l"/>
        <c:majorGridlines/>
        <c:numFmt formatCode="0.00" sourceLinked="1"/>
        <c:tickLblPos val="nextTo"/>
        <c:spPr>
          <a:ln w="15875">
            <a:solidFill>
              <a:schemeClr val="tx1"/>
            </a:solidFill>
          </a:ln>
        </c:spPr>
        <c:txPr>
          <a:bodyPr rot="0" vert="horz"/>
          <a:lstStyle/>
          <a:p>
            <a:pPr>
              <a:defRPr sz="20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50060288"/>
        <c:crosses val="autoZero"/>
        <c:crossBetween val="between"/>
        <c:minorUnit val="20"/>
      </c:valAx>
      <c:spPr>
        <a:noFill/>
        <a:ln w="25400">
          <a:noFill/>
        </a:ln>
      </c:spPr>
    </c:plotArea>
    <c:legend>
      <c:legendPos val="r"/>
      <c:layout/>
      <c:txPr>
        <a:bodyPr/>
        <a:lstStyle/>
        <a:p>
          <a:pPr>
            <a:defRPr sz="1000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ru-RU" sz="1800" b="1" i="0" u="none" strike="noStrike" baseline="0">
                <a:solidFill>
                  <a:srgbClr val="000000"/>
                </a:solidFill>
                <a:latin typeface="Calibri"/>
              </a:rPr>
              <a:t>Количество заявлений по объектам недвижимости, </a:t>
            </a:r>
            <a:br>
              <a:rPr lang="ru-RU" sz="1800" b="1" i="0" u="none" strike="noStrike" baseline="0">
                <a:solidFill>
                  <a:srgbClr val="000000"/>
                </a:solidFill>
                <a:latin typeface="Calibri"/>
              </a:rPr>
            </a:br>
            <a:r>
              <a:rPr lang="ru-RU" sz="1800" b="1" i="0" u="none" strike="noStrike" baseline="0">
                <a:solidFill>
                  <a:srgbClr val="000000"/>
                </a:solidFill>
                <a:latin typeface="Calibri"/>
              </a:rPr>
              <a:t>отнесенным к категории земель промышленности </a:t>
            </a:r>
            <a:br>
              <a:rPr lang="ru-RU" sz="1800" b="1" i="0" u="none" strike="noStrike" baseline="0">
                <a:solidFill>
                  <a:srgbClr val="000000"/>
                </a:solidFill>
                <a:latin typeface="Calibri"/>
              </a:rPr>
            </a:br>
            <a:r>
              <a:rPr lang="ru-RU" sz="1800" b="1" i="0" u="none" strike="noStrike" baseline="0">
                <a:solidFill>
                  <a:srgbClr val="000000"/>
                </a:solidFill>
                <a:latin typeface="Calibri"/>
              </a:rPr>
              <a:t>и иного специального назначения, принятых к рассмотрению</a:t>
            </a:r>
          </a:p>
        </c:rich>
      </c:tx>
      <c:layout>
        <c:manualLayout>
          <c:xMode val="edge"/>
          <c:yMode val="edge"/>
          <c:x val="0.18802182357096592"/>
          <c:y val="0"/>
        </c:manualLayout>
      </c:layout>
    </c:title>
    <c:view3D>
      <c:depthPercent val="10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Лист1!$A$532</c:f>
              <c:strCache>
                <c:ptCount val="1"/>
                <c:pt idx="0">
                  <c:v>принято к рассмотрению заявлений</c:v>
                </c:pt>
              </c:strCache>
            </c:strRef>
          </c:tx>
          <c:dLbls>
            <c:dLbl>
              <c:idx val="0"/>
              <c:layout>
                <c:manualLayout>
                  <c:x val="2.5928642235994798E-2"/>
                  <c:y val="-8.17555588570298E-2"/>
                </c:manualLayout>
              </c:layout>
              <c:showVal val="1"/>
            </c:dLbl>
            <c:dLbl>
              <c:idx val="1"/>
              <c:layout>
                <c:manualLayout>
                  <c:x val="-5.8629098863228972E-2"/>
                  <c:y val="-4.5153837073658484E-2"/>
                </c:manualLayout>
              </c:layout>
              <c:showVal val="1"/>
            </c:dLbl>
            <c:dLbl>
              <c:idx val="2"/>
              <c:layout>
                <c:manualLayout>
                  <c:x val="-4.9915837443638335E-3"/>
                  <c:y val="-6.6138484612820791E-2"/>
                </c:manualLayout>
              </c:layout>
              <c:showVal val="1"/>
            </c:dLbl>
            <c:txPr>
              <a:bodyPr/>
              <a:lstStyle/>
              <a:p>
                <a:pPr>
                  <a:defRPr sz="32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Val val="1"/>
          </c:dLbls>
          <c:cat>
            <c:strRef>
              <c:f>Лист1!$B$525:$D$525</c:f>
              <c:strCache>
                <c:ptCount val="3"/>
                <c:pt idx="0">
                  <c:v>2015 г.</c:v>
                </c:pt>
                <c:pt idx="1">
                  <c:v>5 мес. 2015 г.</c:v>
                </c:pt>
                <c:pt idx="2">
                  <c:v>5 мес. 2016 г.</c:v>
                </c:pt>
              </c:strCache>
            </c:strRef>
          </c:cat>
          <c:val>
            <c:numRef>
              <c:f>Лист1!$B$532:$D$532</c:f>
              <c:numCache>
                <c:formatCode>General</c:formatCode>
                <c:ptCount val="3"/>
                <c:pt idx="0">
                  <c:v>103</c:v>
                </c:pt>
                <c:pt idx="1">
                  <c:v>20</c:v>
                </c:pt>
                <c:pt idx="2">
                  <c:v>10</c:v>
                </c:pt>
              </c:numCache>
            </c:numRef>
          </c:val>
        </c:ser>
        <c:shape val="cylinder"/>
        <c:axId val="46912640"/>
        <c:axId val="46914176"/>
        <c:axId val="0"/>
      </c:bar3DChart>
      <c:catAx>
        <c:axId val="46912640"/>
        <c:scaling>
          <c:orientation val="minMax"/>
        </c:scaling>
        <c:axPos val="b"/>
        <c:numFmt formatCode="General" sourceLinked="1"/>
        <c:tickLblPos val="nextTo"/>
        <c:spPr>
          <a:ln w="12700">
            <a:solidFill>
              <a:schemeClr val="tx1"/>
            </a:solidFill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46914176"/>
        <c:crosses val="autoZero"/>
        <c:auto val="1"/>
        <c:lblAlgn val="ctr"/>
        <c:lblOffset val="100"/>
      </c:catAx>
      <c:valAx>
        <c:axId val="46914176"/>
        <c:scaling>
          <c:orientation val="minMax"/>
        </c:scaling>
        <c:axPos val="l"/>
        <c:majorGridlines/>
        <c:numFmt formatCode="General" sourceLinked="1"/>
        <c:tickLblPos val="nextTo"/>
        <c:spPr>
          <a:ln w="12700"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4691264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ru-RU" sz="1800" b="1" i="0" u="none" strike="noStrike" baseline="0">
                <a:solidFill>
                  <a:srgbClr val="000000"/>
                </a:solidFill>
                <a:latin typeface="Calibri"/>
              </a:rPr>
              <a:t>Количество земельных участков, </a:t>
            </a:r>
            <a:br>
              <a:rPr lang="ru-RU" sz="1800" b="1" i="0" u="none" strike="noStrike" baseline="0">
                <a:solidFill>
                  <a:srgbClr val="000000"/>
                </a:solidFill>
                <a:latin typeface="Calibri"/>
              </a:rPr>
            </a:br>
            <a:r>
              <a:rPr lang="ru-RU" sz="1800" b="1" i="0" u="none" strike="noStrike" baseline="0">
                <a:solidFill>
                  <a:srgbClr val="000000"/>
                </a:solidFill>
                <a:latin typeface="Calibri"/>
              </a:rPr>
              <a:t>отнесенным к категории земель промышленности </a:t>
            </a:r>
            <a:br>
              <a:rPr lang="ru-RU" sz="1800" b="1" i="0" u="none" strike="noStrike" baseline="0">
                <a:solidFill>
                  <a:srgbClr val="000000"/>
                </a:solidFill>
                <a:latin typeface="Calibri"/>
              </a:rPr>
            </a:br>
            <a:r>
              <a:rPr lang="ru-RU" sz="1800" b="1" i="0" u="none" strike="noStrike" baseline="0">
                <a:solidFill>
                  <a:srgbClr val="000000"/>
                </a:solidFill>
                <a:latin typeface="Calibri"/>
              </a:rPr>
              <a:t>и иного специального назначения, принятых к рассмотрению</a:t>
            </a:r>
          </a:p>
        </c:rich>
      </c:tx>
      <c:layout>
        <c:manualLayout>
          <c:xMode val="edge"/>
          <c:yMode val="edge"/>
          <c:x val="0.14777585628887238"/>
          <c:y val="0"/>
        </c:manualLayout>
      </c:layout>
    </c:title>
    <c:view3D>
      <c:depthPercent val="100"/>
      <c:rAngAx val="1"/>
    </c:view3D>
    <c:plotArea>
      <c:layout>
        <c:manualLayout>
          <c:layoutTarget val="inner"/>
          <c:xMode val="edge"/>
          <c:yMode val="edge"/>
          <c:x val="7.8245691999134601E-2"/>
          <c:y val="0.28193372032737102"/>
          <c:w val="0.90473621839288809"/>
          <c:h val="0.60077583972151238"/>
        </c:manualLayout>
      </c:layout>
      <c:bar3DChart>
        <c:barDir val="col"/>
        <c:grouping val="clustered"/>
        <c:ser>
          <c:idx val="0"/>
          <c:order val="0"/>
          <c:tx>
            <c:strRef>
              <c:f>Лист1!$A$533</c:f>
              <c:strCache>
                <c:ptCount val="1"/>
                <c:pt idx="0">
                  <c:v>принято к рассмотрению объектов недвижимости</c:v>
                </c:pt>
              </c:strCache>
            </c:strRef>
          </c:tx>
          <c:dLbls>
            <c:dLbl>
              <c:idx val="0"/>
              <c:layout>
                <c:manualLayout>
                  <c:x val="2.5928642235994802E-2"/>
                  <c:y val="-6.708050644612823E-2"/>
                </c:manualLayout>
              </c:layout>
              <c:showVal val="1"/>
            </c:dLbl>
            <c:dLbl>
              <c:idx val="1"/>
              <c:layout>
                <c:manualLayout>
                  <c:x val="2.4563920298089646E-2"/>
                  <c:y val="-7.5467406196866912E-2"/>
                </c:manualLayout>
              </c:layout>
              <c:showVal val="1"/>
            </c:dLbl>
            <c:dLbl>
              <c:idx val="2"/>
              <c:layout>
                <c:manualLayout>
                  <c:x val="5.8236706642731707E-3"/>
                  <c:y val="-8.5953875495315329E-2"/>
                </c:manualLayout>
              </c:layout>
              <c:showVal val="1"/>
            </c:dLbl>
            <c:txPr>
              <a:bodyPr/>
              <a:lstStyle/>
              <a:p>
                <a:pPr>
                  <a:defRPr sz="32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Val val="1"/>
          </c:dLbls>
          <c:cat>
            <c:strRef>
              <c:f>Лист1!$B$525:$D$525</c:f>
              <c:strCache>
                <c:ptCount val="3"/>
                <c:pt idx="0">
                  <c:v>2015 г.</c:v>
                </c:pt>
                <c:pt idx="1">
                  <c:v>5 мес. 2015 г.</c:v>
                </c:pt>
                <c:pt idx="2">
                  <c:v>5 мес. 2016 г.</c:v>
                </c:pt>
              </c:strCache>
            </c:strRef>
          </c:cat>
          <c:val>
            <c:numRef>
              <c:f>Лист1!$B$533:$D$533</c:f>
              <c:numCache>
                <c:formatCode>General</c:formatCode>
                <c:ptCount val="3"/>
                <c:pt idx="0">
                  <c:v>181</c:v>
                </c:pt>
                <c:pt idx="1">
                  <c:v>20</c:v>
                </c:pt>
                <c:pt idx="2">
                  <c:v>23</c:v>
                </c:pt>
              </c:numCache>
            </c:numRef>
          </c:val>
        </c:ser>
        <c:shape val="cylinder"/>
        <c:axId val="48007424"/>
        <c:axId val="48403200"/>
        <c:axId val="0"/>
      </c:bar3DChart>
      <c:catAx>
        <c:axId val="48007424"/>
        <c:scaling>
          <c:orientation val="minMax"/>
        </c:scaling>
        <c:axPos val="b"/>
        <c:numFmt formatCode="General" sourceLinked="1"/>
        <c:tickLblPos val="nextTo"/>
        <c:spPr>
          <a:ln w="12700">
            <a:solidFill>
              <a:schemeClr val="tx1"/>
            </a:solidFill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48403200"/>
        <c:crosses val="autoZero"/>
        <c:auto val="1"/>
        <c:lblAlgn val="ctr"/>
        <c:lblOffset val="100"/>
      </c:catAx>
      <c:valAx>
        <c:axId val="48403200"/>
        <c:scaling>
          <c:orientation val="minMax"/>
        </c:scaling>
        <c:axPos val="l"/>
        <c:majorGridlines/>
        <c:numFmt formatCode="General" sourceLinked="1"/>
        <c:tickLblPos val="nextTo"/>
        <c:spPr>
          <a:ln w="12700"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4800742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/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3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ru-RU" sz="2600" b="1" i="0" u="none" strike="noStrike" baseline="0" dirty="0" smtClean="0">
                <a:solidFill>
                  <a:srgbClr val="000000"/>
                </a:solidFill>
                <a:latin typeface="Calibri"/>
              </a:rPr>
              <a:t>Структура поступивших заявлений, 2015 г.</a:t>
            </a:r>
            <a:endParaRPr lang="ru-RU" sz="2600" b="1" i="0" u="none" strike="noStrike" baseline="0" dirty="0">
              <a:solidFill>
                <a:srgbClr val="000000"/>
              </a:solidFill>
              <a:latin typeface="Calibri"/>
            </a:endParaRPr>
          </a:p>
        </c:rich>
      </c:tx>
      <c:layout>
        <c:manualLayout>
          <c:xMode val="edge"/>
          <c:yMode val="edge"/>
          <c:x val="0.19170748704689397"/>
          <c:y val="6.6438451283190772E-2"/>
        </c:manualLayout>
      </c:layout>
    </c:title>
    <c:plotArea>
      <c:layout/>
      <c:pieChart>
        <c:varyColors val="1"/>
        <c:ser>
          <c:idx val="0"/>
          <c:order val="0"/>
          <c:dPt>
            <c:idx val="1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1.2520073527183848E-2"/>
                  <c:y val="-8.3433322223456646E-2"/>
                </c:manualLayout>
              </c:layout>
              <c:showPercent val="1"/>
            </c:dLbl>
            <c:dLbl>
              <c:idx val="1"/>
              <c:layout>
                <c:manualLayout>
                  <c:x val="-1.2283679483769759E-2"/>
                  <c:y val="-4.8805775052771908E-2"/>
                </c:manualLayout>
              </c:layout>
              <c:spPr/>
              <c:txPr>
                <a:bodyPr/>
                <a:lstStyle/>
                <a:p>
                  <a:pPr>
                    <a:defRPr sz="2200" b="1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ru-RU"/>
                </a:p>
              </c:txPr>
              <c:showPercent val="1"/>
            </c:dLbl>
            <c:txPr>
              <a:bodyPr/>
              <a:lstStyle/>
              <a:p>
                <a:pPr>
                  <a:defRPr sz="32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Лист1!$B$534:$C$534</c:f>
              <c:strCache>
                <c:ptCount val="2"/>
                <c:pt idx="0">
                  <c:v>юридические лица</c:v>
                </c:pt>
                <c:pt idx="1">
                  <c:v>физические лица</c:v>
                </c:pt>
              </c:strCache>
            </c:strRef>
          </c:cat>
          <c:val>
            <c:numRef>
              <c:f>Лист1!$B$535:$C$535</c:f>
              <c:numCache>
                <c:formatCode>General</c:formatCode>
                <c:ptCount val="2"/>
                <c:pt idx="0">
                  <c:v>0.93</c:v>
                </c:pt>
                <c:pt idx="1">
                  <c:v>7.0000000000000021E-2</c:v>
                </c:pt>
              </c:numCache>
            </c:numRef>
          </c:val>
        </c:ser>
        <c:firstSliceAng val="28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/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2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ru-RU" sz="2200" b="1" i="0" u="none" strike="noStrike" baseline="0" dirty="0">
                <a:solidFill>
                  <a:srgbClr val="000000"/>
                </a:solidFill>
                <a:latin typeface="Calibri"/>
              </a:rPr>
              <a:t>Решения об  определении кадастровой стоимости </a:t>
            </a:r>
            <a:r>
              <a:rPr lang="ru-RU" sz="2200" b="1" i="0" u="none" strike="noStrike" baseline="0" dirty="0" smtClean="0">
                <a:solidFill>
                  <a:srgbClr val="000000"/>
                </a:solidFill>
                <a:latin typeface="Calibri"/>
              </a:rPr>
              <a:t/>
            </a:r>
            <a:br>
              <a:rPr lang="ru-RU" sz="2200" b="1" i="0" u="none" strike="noStrike" baseline="0" dirty="0" smtClean="0">
                <a:solidFill>
                  <a:srgbClr val="000000"/>
                </a:solidFill>
                <a:latin typeface="Calibri"/>
              </a:rPr>
            </a:br>
            <a:r>
              <a:rPr lang="ru-RU" sz="2200" b="1" i="0" u="none" strike="noStrike" baseline="0" dirty="0" smtClean="0">
                <a:solidFill>
                  <a:srgbClr val="000000"/>
                </a:solidFill>
                <a:latin typeface="Calibri"/>
              </a:rPr>
              <a:t>в </a:t>
            </a:r>
            <a:r>
              <a:rPr lang="ru-RU" sz="2200" b="1" i="0" u="none" strike="noStrike" baseline="0" dirty="0">
                <a:solidFill>
                  <a:srgbClr val="000000"/>
                </a:solidFill>
                <a:latin typeface="Calibri"/>
              </a:rPr>
              <a:t>размере </a:t>
            </a:r>
            <a:r>
              <a:rPr lang="ru-RU" sz="2200" b="1" i="0" u="none" strike="noStrike" baseline="0" dirty="0" smtClean="0">
                <a:solidFill>
                  <a:srgbClr val="000000"/>
                </a:solidFill>
                <a:latin typeface="Calibri"/>
              </a:rPr>
              <a:t>рыночной стоимости, 2015 г.</a:t>
            </a:r>
            <a:endParaRPr lang="ru-RU" sz="2200" b="1" i="0" u="none" strike="noStrike" baseline="0" dirty="0">
              <a:solidFill>
                <a:srgbClr val="000000"/>
              </a:solidFill>
              <a:latin typeface="Calibri"/>
            </a:endParaRPr>
          </a:p>
        </c:rich>
      </c:tx>
      <c:layout>
        <c:manualLayout>
          <c:xMode val="edge"/>
          <c:yMode val="edge"/>
          <c:x val="0.12037201180545158"/>
          <c:y val="3.2809263023062828E-2"/>
        </c:manualLayout>
      </c:layout>
    </c:title>
    <c:plotArea>
      <c:layout/>
      <c:pieChart>
        <c:varyColors val="1"/>
        <c:ser>
          <c:idx val="0"/>
          <c:order val="0"/>
          <c:dPt>
            <c:idx val="1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1.5010866732753595E-2"/>
                  <c:y val="-6.5803499310887345E-2"/>
                </c:manualLayout>
              </c:layout>
              <c:spPr/>
              <c:txPr>
                <a:bodyPr/>
                <a:lstStyle/>
                <a:p>
                  <a:pPr>
                    <a:defRPr sz="3200" b="1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ru-RU"/>
                </a:p>
              </c:txPr>
              <c:showPercent val="1"/>
            </c:dLbl>
            <c:dLbl>
              <c:idx val="1"/>
              <c:layout>
                <c:manualLayout>
                  <c:x val="-1.6377737839064897E-2"/>
                  <c:y val="-2.5398454225806721E-2"/>
                </c:manualLayout>
              </c:layout>
              <c:showPercent val="1"/>
            </c:dLbl>
            <c:txPr>
              <a:bodyPr/>
              <a:lstStyle/>
              <a:p>
                <a:pPr>
                  <a:defRPr sz="22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Лист1!$B$536:$C$536</c:f>
              <c:strCache>
                <c:ptCount val="2"/>
                <c:pt idx="0">
                  <c:v>положительное решение</c:v>
                </c:pt>
                <c:pt idx="1">
                  <c:v>отрицательное решение</c:v>
                </c:pt>
              </c:strCache>
            </c:strRef>
          </c:cat>
          <c:val>
            <c:numRef>
              <c:f>Лист1!$B$537:$C$537</c:f>
              <c:numCache>
                <c:formatCode>General</c:formatCode>
                <c:ptCount val="2"/>
                <c:pt idx="0">
                  <c:v>0.63000000000000045</c:v>
                </c:pt>
                <c:pt idx="1">
                  <c:v>0.37000000000000022</c:v>
                </c:pt>
              </c:numCache>
            </c:numRef>
          </c:val>
        </c:ser>
        <c:firstSliceAng val="343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/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26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ru-RU" sz="2200" dirty="0"/>
              <a:t>Структура поступивших </a:t>
            </a:r>
            <a:r>
              <a:rPr lang="ru-RU" sz="2200" dirty="0" smtClean="0"/>
              <a:t>заявлений, 5 мес. 2015 г.</a:t>
            </a:r>
            <a:endParaRPr lang="ru-RU" sz="2200" dirty="0"/>
          </a:p>
        </c:rich>
      </c:tx>
      <c:layout>
        <c:manualLayout>
          <c:xMode val="edge"/>
          <c:yMode val="edge"/>
          <c:x val="0.13808985215634476"/>
          <c:y val="9.3628919703366287E-2"/>
        </c:manualLayout>
      </c:layout>
    </c:title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14752540355598348"/>
                  <c:y val="-8.5156336795911572E-2"/>
                </c:manualLayout>
              </c:layout>
              <c:dLblPos val="bestFit"/>
              <c:showPercent val="1"/>
            </c:dLbl>
            <c:dLbl>
              <c:idx val="1"/>
              <c:delete val="1"/>
            </c:dLbl>
            <c:txPr>
              <a:bodyPr/>
              <a:lstStyle/>
              <a:p>
                <a:pPr algn="ctr" rtl="0">
                  <a:defRPr lang="ru-RU" sz="3200" b="1" i="0" u="none" strike="noStrike" kern="1200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Лист1!$B$539:$C$539</c:f>
              <c:strCache>
                <c:ptCount val="2"/>
                <c:pt idx="0">
                  <c:v>юридические лица</c:v>
                </c:pt>
                <c:pt idx="1">
                  <c:v>физические лица</c:v>
                </c:pt>
              </c:strCache>
            </c:strRef>
          </c:cat>
          <c:val>
            <c:numRef>
              <c:f>Лист1!$B$540:$C$540</c:f>
              <c:numCache>
                <c:formatCode>General</c:formatCode>
                <c:ptCount val="2"/>
                <c:pt idx="0">
                  <c:v>1</c:v>
                </c:pt>
                <c:pt idx="1">
                  <c:v>0</c:v>
                </c:pt>
              </c:numCache>
            </c:numRef>
          </c:val>
        </c:ser>
        <c:firstSliceAng val="28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/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22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ru-RU" sz="2200" dirty="0"/>
              <a:t>Решения об  определении кадастровой стоимости 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в </a:t>
            </a:r>
            <a:r>
              <a:rPr lang="ru-RU" sz="2200" dirty="0"/>
              <a:t>размере </a:t>
            </a:r>
            <a:r>
              <a:rPr lang="ru-RU" sz="2200" dirty="0" smtClean="0"/>
              <a:t>рыночной стоимости, 5 мес. 2015 г.</a:t>
            </a:r>
            <a:endParaRPr lang="ru-RU" sz="2200" dirty="0"/>
          </a:p>
        </c:rich>
      </c:tx>
      <c:layout>
        <c:manualLayout>
          <c:xMode val="edge"/>
          <c:yMode val="edge"/>
          <c:x val="0.16644805166575694"/>
          <c:y val="3.7122859364832495E-3"/>
        </c:manualLayout>
      </c:layout>
    </c:title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3.8779507590944E-3"/>
                  <c:y val="-0.21405954893900678"/>
                </c:manualLayout>
              </c:layout>
              <c:numFmt formatCode="0%" sourceLinked="0"/>
              <c:spPr/>
              <c:txPr>
                <a:bodyPr/>
                <a:lstStyle/>
                <a:p>
                  <a:pPr algn="ctr" rtl="0">
                    <a:defRPr lang="ru-RU" sz="2200" b="1" i="0" u="none" strike="noStrike" kern="1200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ru-RU"/>
                </a:p>
              </c:txPr>
              <c:showPercent val="1"/>
            </c:dLbl>
            <c:dLbl>
              <c:idx val="1"/>
              <c:layout>
                <c:manualLayout>
                  <c:x val="-8.1934404715803995E-3"/>
                  <c:y val="-0.28215388170818284"/>
                </c:manualLayout>
              </c:layout>
              <c:numFmt formatCode="0%" sourceLinked="0"/>
              <c:spPr/>
              <c:txPr>
                <a:bodyPr/>
                <a:lstStyle/>
                <a:p>
                  <a:pPr algn="ctr">
                    <a:defRPr lang="ru-RU" sz="3200" b="1" i="0" u="none" strike="noStrike" kern="1200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ru-RU"/>
                </a:p>
              </c:txPr>
              <c:showPercent val="1"/>
            </c:dLbl>
            <c:numFmt formatCode="0%" sourceLinked="0"/>
            <c:showPercent val="1"/>
            <c:showLeaderLines val="1"/>
          </c:dLbls>
          <c:cat>
            <c:strRef>
              <c:f>Лист1!$B$541:$C$541</c:f>
              <c:strCache>
                <c:ptCount val="2"/>
                <c:pt idx="0">
                  <c:v>положительное решение</c:v>
                </c:pt>
                <c:pt idx="1">
                  <c:v>отрицательное решение</c:v>
                </c:pt>
              </c:strCache>
            </c:strRef>
          </c:cat>
          <c:val>
            <c:numRef>
              <c:f>Лист1!$B$542:$C$542</c:f>
              <c:numCache>
                <c:formatCode>General</c:formatCode>
                <c:ptCount val="2"/>
                <c:pt idx="0">
                  <c:v>7</c:v>
                </c:pt>
                <c:pt idx="1">
                  <c:v>13</c:v>
                </c:pt>
              </c:numCache>
            </c:numRef>
          </c:val>
        </c:ser>
        <c:firstSliceAng val="22"/>
      </c:pieChart>
      <c:spPr>
        <a:noFill/>
        <a:ln w="25400">
          <a:noFill/>
        </a:ln>
      </c:spPr>
    </c:plotArea>
    <c:plotVisOnly val="1"/>
    <c:dispBlanksAs val="zero"/>
  </c:chart>
  <c:spPr>
    <a:ln>
      <a:solidFill>
        <a:prstClr val="black"/>
      </a:solidFill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0.23323</cdr:x>
      <cdr:y>0.13919</cdr:y>
    </cdr:from>
    <cdr:to>
      <cdr:x>0.33149</cdr:x>
      <cdr:y>0.29013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170452" y="84319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800" b="1" i="0" u="none" strike="noStrike" kern="1200" baseline="0">
            <a:solidFill>
              <a:srgbClr val="000000"/>
            </a:solidFill>
            <a:latin typeface="Calibri"/>
            <a:ea typeface="Calibri"/>
            <a:cs typeface="Calibri"/>
          </a:endParaRPr>
        </a:p>
      </cdr:txBody>
    </cdr:sp>
  </cdr:relSizeAnchor>
  <cdr:relSizeAnchor xmlns:cdr="http://schemas.openxmlformats.org/drawingml/2006/chartDrawing">
    <cdr:from>
      <cdr:x>0.59818</cdr:x>
      <cdr:y>0.55676</cdr:y>
    </cdr:from>
    <cdr:to>
      <cdr:x>0.69644</cdr:x>
      <cdr:y>0.7077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566660" y="337278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400" b="1">
            <a:latin typeface="+mn-lt"/>
            <a:ea typeface="+mn-ea"/>
            <a:cs typeface="+mn-cs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0.34906</cdr:x>
      <cdr:y>0.25</cdr:y>
    </cdr:from>
    <cdr:to>
      <cdr:x>0.44732</cdr:x>
      <cdr:y>0.40095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664295" y="1152128"/>
          <a:ext cx="750003" cy="69565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3200" b="1" dirty="0"/>
            <a:t>(7%*</a:t>
          </a:r>
          <a:r>
            <a:rPr lang="ru-RU" sz="3200" b="1" baseline="0" dirty="0"/>
            <a:t>)</a:t>
          </a:r>
          <a:endParaRPr lang="ru-RU" sz="3200" b="1" dirty="0"/>
        </a:p>
      </cdr:txBody>
    </cdr:sp>
  </cdr:relSizeAnchor>
  <cdr:relSizeAnchor xmlns:cdr="http://schemas.openxmlformats.org/drawingml/2006/chartDrawing">
    <cdr:from>
      <cdr:x>0.78302</cdr:x>
      <cdr:y>0.60938</cdr:y>
    </cdr:from>
    <cdr:to>
      <cdr:x>0.88128</cdr:x>
      <cdr:y>0.76032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976663" y="2808312"/>
          <a:ext cx="750004" cy="6956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3200" b="1" dirty="0"/>
            <a:t>(3%*)</a:t>
          </a:r>
        </a:p>
      </cdr:txBody>
    </cdr:sp>
  </cdr:relSizeAnchor>
  <cdr:relSizeAnchor xmlns:cdr="http://schemas.openxmlformats.org/drawingml/2006/chartDrawing">
    <cdr:from>
      <cdr:x>0.48113</cdr:x>
      <cdr:y>0.60938</cdr:y>
    </cdr:from>
    <cdr:to>
      <cdr:x>0.57939</cdr:x>
      <cdr:y>0.76033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3672407" y="2808312"/>
          <a:ext cx="750004" cy="69565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3200" b="1" dirty="0"/>
            <a:t>(7,5%*</a:t>
          </a:r>
          <a:r>
            <a:rPr lang="ru-RU" sz="3200" b="1" baseline="0" dirty="0"/>
            <a:t>)</a:t>
          </a:r>
          <a:endParaRPr lang="ru-RU" sz="3200" b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0.35088</cdr:x>
      <cdr:y>0.21667</cdr:y>
    </cdr:from>
    <cdr:to>
      <cdr:x>0.44914</cdr:x>
      <cdr:y>0.36761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880319" y="936104"/>
          <a:ext cx="806608" cy="6521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600" b="1" dirty="0"/>
            <a:t>(1,3%*</a:t>
          </a:r>
          <a:r>
            <a:rPr lang="ru-RU" sz="2600" b="1" baseline="0" dirty="0"/>
            <a:t>)</a:t>
          </a:r>
          <a:endParaRPr lang="ru-RU" sz="2600" b="1" dirty="0"/>
        </a:p>
      </cdr:txBody>
    </cdr:sp>
  </cdr:relSizeAnchor>
  <cdr:relSizeAnchor xmlns:cdr="http://schemas.openxmlformats.org/drawingml/2006/chartDrawing">
    <cdr:from>
      <cdr:x>0.7807</cdr:x>
      <cdr:y>0.6</cdr:y>
    </cdr:from>
    <cdr:to>
      <cdr:x>0.87896</cdr:x>
      <cdr:y>0.75094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6408711" y="2592288"/>
          <a:ext cx="806608" cy="6521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/>
            <a:t>(менее</a:t>
          </a:r>
          <a:r>
            <a:rPr lang="ru-RU" sz="1800" b="1" baseline="0" dirty="0"/>
            <a:t> 1</a:t>
          </a:r>
          <a:r>
            <a:rPr lang="ru-RU" sz="1800" b="1" dirty="0"/>
            <a:t>%*)</a:t>
          </a:r>
        </a:p>
      </cdr:txBody>
    </cdr:sp>
  </cdr:relSizeAnchor>
  <cdr:relSizeAnchor xmlns:cdr="http://schemas.openxmlformats.org/drawingml/2006/chartDrawing">
    <cdr:from>
      <cdr:x>0.55263</cdr:x>
      <cdr:y>0.6</cdr:y>
    </cdr:from>
    <cdr:to>
      <cdr:x>0.65089</cdr:x>
      <cdr:y>0.75094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4536503" y="2592288"/>
          <a:ext cx="806607" cy="6521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800" b="1" dirty="0" smtClean="0"/>
            <a:t> (</a:t>
          </a:r>
          <a:r>
            <a:rPr lang="ru-RU" sz="1800" b="1" dirty="0"/>
            <a:t>менее</a:t>
          </a:r>
          <a:r>
            <a:rPr lang="ru-RU" sz="1800" b="1" baseline="0" dirty="0"/>
            <a:t> 1</a:t>
          </a:r>
          <a:r>
            <a:rPr lang="ru-RU" sz="1800" b="1" dirty="0"/>
            <a:t>%*)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0.3767</cdr:x>
      <cdr:y>0.1959</cdr:y>
    </cdr:from>
    <cdr:to>
      <cdr:x>0.47496</cdr:x>
      <cdr:y>0.34684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505546" y="1186750"/>
          <a:ext cx="914400" cy="9143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2600" b="1"/>
        </a:p>
      </cdr:txBody>
    </cdr:sp>
  </cdr:relSizeAnchor>
  <cdr:relSizeAnchor xmlns:cdr="http://schemas.openxmlformats.org/drawingml/2006/chartDrawing">
    <cdr:from>
      <cdr:x>0.72991</cdr:x>
      <cdr:y>0.64053</cdr:y>
    </cdr:from>
    <cdr:to>
      <cdr:x>0.82817</cdr:x>
      <cdr:y>0.79147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6792453" y="3880288"/>
          <a:ext cx="914400" cy="9143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2600" b="1"/>
        </a:p>
      </cdr:txBody>
    </cdr:sp>
  </cdr:relSizeAnchor>
  <cdr:relSizeAnchor xmlns:cdr="http://schemas.openxmlformats.org/drawingml/2006/chartDrawing">
    <cdr:from>
      <cdr:x>0.10909</cdr:x>
      <cdr:y>0.33333</cdr:y>
    </cdr:from>
    <cdr:to>
      <cdr:x>0.32745</cdr:x>
      <cdr:y>0.79322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864096" y="720080"/>
          <a:ext cx="1729603" cy="99347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600" b="1" dirty="0"/>
            <a:t>Физические </a:t>
          </a:r>
          <a:br>
            <a:rPr lang="ru-RU" sz="2600" b="1" dirty="0"/>
          </a:br>
          <a:r>
            <a:rPr lang="ru-RU" sz="2600" b="1" dirty="0" smtClean="0"/>
            <a:t>лица (7 шт.)</a:t>
          </a:r>
          <a:endParaRPr lang="ru-RU" sz="2600" b="1" dirty="0"/>
        </a:p>
      </cdr:txBody>
    </cdr:sp>
  </cdr:relSizeAnchor>
  <cdr:relSizeAnchor xmlns:cdr="http://schemas.openxmlformats.org/drawingml/2006/chartDrawing">
    <cdr:from>
      <cdr:x>0.70909</cdr:x>
      <cdr:y>0.36667</cdr:y>
    </cdr:from>
    <cdr:to>
      <cdr:x>0.95654</cdr:x>
      <cdr:y>0.51761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5616624" y="792088"/>
          <a:ext cx="1960021" cy="32606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2600" b="1" dirty="0"/>
            <a:t>Юридические  </a:t>
          </a:r>
          <a:br>
            <a:rPr lang="ru-RU" sz="2600" b="1" dirty="0"/>
          </a:br>
          <a:r>
            <a:rPr lang="ru-RU" sz="2600" b="1" dirty="0" smtClean="0"/>
            <a:t>лица (96 шт.)</a:t>
          </a:r>
          <a:endParaRPr lang="ru-RU" sz="2600" b="1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0.3767</cdr:x>
      <cdr:y>0.1959</cdr:y>
    </cdr:from>
    <cdr:to>
      <cdr:x>0.47496</cdr:x>
      <cdr:y>0.34684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505546" y="1186750"/>
          <a:ext cx="914400" cy="9143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2600" b="1"/>
        </a:p>
      </cdr:txBody>
    </cdr:sp>
  </cdr:relSizeAnchor>
  <cdr:relSizeAnchor xmlns:cdr="http://schemas.openxmlformats.org/drawingml/2006/chartDrawing">
    <cdr:from>
      <cdr:x>0.72991</cdr:x>
      <cdr:y>0.64053</cdr:y>
    </cdr:from>
    <cdr:to>
      <cdr:x>0.82817</cdr:x>
      <cdr:y>0.79147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6792453" y="3880288"/>
          <a:ext cx="914400" cy="9143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2600" b="1"/>
        </a:p>
      </cdr:txBody>
    </cdr:sp>
  </cdr:relSizeAnchor>
  <cdr:relSizeAnchor xmlns:cdr="http://schemas.openxmlformats.org/drawingml/2006/chartDrawing">
    <cdr:from>
      <cdr:x>0.01739</cdr:x>
      <cdr:y>0.41176</cdr:y>
    </cdr:from>
    <cdr:to>
      <cdr:x>0.35275</cdr:x>
      <cdr:y>0.85929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44015" y="1008112"/>
          <a:ext cx="2777090" cy="10956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600" b="1" dirty="0"/>
            <a:t>Отрицательное</a:t>
          </a:r>
          <a:r>
            <a:rPr lang="ru-RU" sz="2600" b="1" baseline="0" dirty="0"/>
            <a:t> </a:t>
          </a:r>
          <a:br>
            <a:rPr lang="ru-RU" sz="2600" b="1" baseline="0" dirty="0"/>
          </a:br>
          <a:r>
            <a:rPr lang="ru-RU" sz="2600" b="1" baseline="0" dirty="0" smtClean="0"/>
            <a:t>решение (38</a:t>
          </a:r>
          <a:r>
            <a:rPr lang="ru-RU" sz="2600" b="1" dirty="0" smtClean="0"/>
            <a:t> шт.)</a:t>
          </a:r>
          <a:endParaRPr lang="ru-RU" sz="2600" b="1" dirty="0"/>
        </a:p>
      </cdr:txBody>
    </cdr:sp>
  </cdr:relSizeAnchor>
  <cdr:relSizeAnchor xmlns:cdr="http://schemas.openxmlformats.org/drawingml/2006/chartDrawing">
    <cdr:from>
      <cdr:x>0.67826</cdr:x>
      <cdr:y>0.44118</cdr:y>
    </cdr:from>
    <cdr:to>
      <cdr:x>0.92571</cdr:x>
      <cdr:y>0.59212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5616623" y="1080120"/>
          <a:ext cx="2049114" cy="36954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2600" b="1" dirty="0"/>
            <a:t>Положительное</a:t>
          </a:r>
          <a:r>
            <a:rPr lang="ru-RU" sz="2600" b="1" baseline="0" dirty="0"/>
            <a:t> </a:t>
          </a:r>
          <a:br>
            <a:rPr lang="ru-RU" sz="2600" b="1" baseline="0" dirty="0"/>
          </a:br>
          <a:r>
            <a:rPr lang="ru-RU" sz="2600" b="1" baseline="0" dirty="0" smtClean="0"/>
            <a:t>решение (65 шт.)</a:t>
          </a:r>
          <a:endParaRPr lang="ru-RU" sz="2600" b="1" dirty="0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0.3757</cdr:x>
      <cdr:y>0.1959</cdr:y>
    </cdr:from>
    <cdr:to>
      <cdr:x>0.47396</cdr:x>
      <cdr:y>0.34684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505546" y="1186750"/>
          <a:ext cx="914400" cy="9143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0.72891</cdr:x>
      <cdr:y>0.64053</cdr:y>
    </cdr:from>
    <cdr:to>
      <cdr:x>0.82742</cdr:x>
      <cdr:y>0.79147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6792453" y="3880288"/>
          <a:ext cx="914400" cy="9143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0.62037</cdr:x>
      <cdr:y>0.42857</cdr:y>
    </cdr:from>
    <cdr:to>
      <cdr:x>0.86882</cdr:x>
      <cdr:y>0.57951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4824536" y="1080120"/>
          <a:ext cx="1932162" cy="38041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2600" b="1" dirty="0"/>
            <a:t>Юридические  </a:t>
          </a:r>
          <a:br>
            <a:rPr lang="ru-RU" sz="2600" b="1" dirty="0"/>
          </a:br>
          <a:r>
            <a:rPr lang="ru-RU" sz="2600" b="1" dirty="0" smtClean="0"/>
            <a:t>лица (20 шт.)</a:t>
          </a:r>
          <a:endParaRPr lang="ru-RU" sz="2600" b="1" dirty="0"/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0.3767</cdr:x>
      <cdr:y>0.1959</cdr:y>
    </cdr:from>
    <cdr:to>
      <cdr:x>0.47496</cdr:x>
      <cdr:y>0.34684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505546" y="1186750"/>
          <a:ext cx="914400" cy="9143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0.72991</cdr:x>
      <cdr:y>0.64053</cdr:y>
    </cdr:from>
    <cdr:to>
      <cdr:x>0.82817</cdr:x>
      <cdr:y>0.79147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6792453" y="3880288"/>
          <a:ext cx="914400" cy="9143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0.01762</cdr:x>
      <cdr:y>0.40081</cdr:y>
    </cdr:from>
    <cdr:to>
      <cdr:x>0.33139</cdr:x>
      <cdr:y>0.82857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45910" y="1010153"/>
          <a:ext cx="2598304" cy="10780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600" b="1" dirty="0"/>
            <a:t>Отрицательное</a:t>
          </a:r>
          <a:r>
            <a:rPr lang="ru-RU" sz="2600" b="1" baseline="0" dirty="0"/>
            <a:t> </a:t>
          </a:r>
          <a:br>
            <a:rPr lang="ru-RU" sz="2600" b="1" baseline="0" dirty="0"/>
          </a:br>
          <a:r>
            <a:rPr lang="ru-RU" sz="2600" b="1" baseline="0" dirty="0" smtClean="0"/>
            <a:t>решение (13 шт.)</a:t>
          </a:r>
          <a:endParaRPr lang="ru-RU" sz="2600" b="1" dirty="0"/>
        </a:p>
      </cdr:txBody>
    </cdr:sp>
  </cdr:relSizeAnchor>
  <cdr:relSizeAnchor xmlns:cdr="http://schemas.openxmlformats.org/drawingml/2006/chartDrawing">
    <cdr:from>
      <cdr:x>0.64348</cdr:x>
      <cdr:y>0.42857</cdr:y>
    </cdr:from>
    <cdr:to>
      <cdr:x>0.89093</cdr:x>
      <cdr:y>0.57951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5328592" y="1080120"/>
          <a:ext cx="2049114" cy="38041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2600" b="1" dirty="0"/>
            <a:t>Положительное</a:t>
          </a:r>
          <a:r>
            <a:rPr lang="ru-RU" sz="2600" b="1" baseline="0" dirty="0"/>
            <a:t> </a:t>
          </a:r>
          <a:br>
            <a:rPr lang="ru-RU" sz="2600" b="1" baseline="0" dirty="0"/>
          </a:br>
          <a:r>
            <a:rPr lang="ru-RU" sz="2600" b="1" baseline="0" dirty="0" smtClean="0"/>
            <a:t>решение (7 шт.)</a:t>
          </a:r>
          <a:endParaRPr lang="ru-RU" sz="2600" b="1" dirty="0"/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0.3767</cdr:x>
      <cdr:y>0.1959</cdr:y>
    </cdr:from>
    <cdr:to>
      <cdr:x>0.47496</cdr:x>
      <cdr:y>0.34684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505546" y="1186750"/>
          <a:ext cx="914400" cy="9143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2600" b="1"/>
        </a:p>
      </cdr:txBody>
    </cdr:sp>
  </cdr:relSizeAnchor>
  <cdr:relSizeAnchor xmlns:cdr="http://schemas.openxmlformats.org/drawingml/2006/chartDrawing">
    <cdr:from>
      <cdr:x>0.72991</cdr:x>
      <cdr:y>0.64053</cdr:y>
    </cdr:from>
    <cdr:to>
      <cdr:x>0.82817</cdr:x>
      <cdr:y>0.79147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6792453" y="3880288"/>
          <a:ext cx="914400" cy="9143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2600" b="1"/>
        </a:p>
      </cdr:txBody>
    </cdr:sp>
  </cdr:relSizeAnchor>
  <cdr:relSizeAnchor xmlns:cdr="http://schemas.openxmlformats.org/drawingml/2006/chartDrawing">
    <cdr:from>
      <cdr:x>0.07143</cdr:x>
      <cdr:y>0.45161</cdr:y>
    </cdr:from>
    <cdr:to>
      <cdr:x>0.3852</cdr:x>
      <cdr:y>0.92923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576064" y="1008112"/>
          <a:ext cx="2530523" cy="10661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600" b="1" dirty="0"/>
            <a:t>Физические </a:t>
          </a:r>
          <a:br>
            <a:rPr lang="ru-RU" sz="2600" b="1" dirty="0"/>
          </a:br>
          <a:r>
            <a:rPr lang="ru-RU" sz="2600" b="1" dirty="0" smtClean="0"/>
            <a:t>лица (5 шт.)</a:t>
          </a:r>
          <a:endParaRPr lang="ru-RU" sz="2600" b="1" dirty="0"/>
        </a:p>
      </cdr:txBody>
    </cdr:sp>
  </cdr:relSizeAnchor>
  <cdr:relSizeAnchor xmlns:cdr="http://schemas.openxmlformats.org/drawingml/2006/chartDrawing">
    <cdr:from>
      <cdr:x>0.70536</cdr:x>
      <cdr:y>0.45161</cdr:y>
    </cdr:from>
    <cdr:to>
      <cdr:x>0.95281</cdr:x>
      <cdr:y>0.60255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5688632" y="1008112"/>
          <a:ext cx="1995658" cy="33693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2600" b="1" dirty="0"/>
            <a:t>Юридические  </a:t>
          </a:r>
          <a:br>
            <a:rPr lang="ru-RU" sz="2600" b="1" dirty="0"/>
          </a:br>
          <a:r>
            <a:rPr lang="ru-RU" sz="2600" b="1" dirty="0" smtClean="0"/>
            <a:t>лица (5 шт.)</a:t>
          </a:r>
          <a:endParaRPr lang="ru-RU" sz="2600" b="1" dirty="0"/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0.3767</cdr:x>
      <cdr:y>0.1959</cdr:y>
    </cdr:from>
    <cdr:to>
      <cdr:x>0.47496</cdr:x>
      <cdr:y>0.34684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505546" y="1186750"/>
          <a:ext cx="914400" cy="9143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2600" b="1"/>
        </a:p>
      </cdr:txBody>
    </cdr:sp>
  </cdr:relSizeAnchor>
  <cdr:relSizeAnchor xmlns:cdr="http://schemas.openxmlformats.org/drawingml/2006/chartDrawing">
    <cdr:from>
      <cdr:x>0.72991</cdr:x>
      <cdr:y>0.64053</cdr:y>
    </cdr:from>
    <cdr:to>
      <cdr:x>0.82817</cdr:x>
      <cdr:y>0.79147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6792453" y="3880288"/>
          <a:ext cx="914400" cy="9143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2600" b="1"/>
        </a:p>
      </cdr:txBody>
    </cdr:sp>
  </cdr:relSizeAnchor>
  <cdr:relSizeAnchor xmlns:cdr="http://schemas.openxmlformats.org/drawingml/2006/chartDrawing">
    <cdr:from>
      <cdr:x>0.01754</cdr:x>
      <cdr:y>0.35294</cdr:y>
    </cdr:from>
    <cdr:to>
      <cdr:x>0.66667</cdr:x>
      <cdr:y>0.64706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44016" y="864096"/>
          <a:ext cx="5328592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000" b="1" dirty="0"/>
            <a:t>Отрицательное</a:t>
          </a:r>
          <a:r>
            <a:rPr lang="ru-RU" sz="2000" b="1" baseline="0" dirty="0"/>
            <a:t> </a:t>
          </a:r>
          <a:r>
            <a:rPr lang="ru-RU" sz="2000" b="1" baseline="0" dirty="0" smtClean="0"/>
            <a:t>решение</a:t>
          </a:r>
        </a:p>
        <a:p xmlns:a="http://schemas.openxmlformats.org/drawingml/2006/main">
          <a:r>
            <a:rPr lang="ru-RU" sz="2000" b="1" dirty="0" smtClean="0"/>
            <a:t>                     (3 шт.)</a:t>
          </a:r>
          <a:endParaRPr lang="ru-RU" sz="2000" b="1" dirty="0"/>
        </a:p>
      </cdr:txBody>
    </cdr:sp>
  </cdr:relSizeAnchor>
  <cdr:relSizeAnchor xmlns:cdr="http://schemas.openxmlformats.org/drawingml/2006/chartDrawing">
    <cdr:from>
      <cdr:x>0.68421</cdr:x>
      <cdr:y>0.44118</cdr:y>
    </cdr:from>
    <cdr:to>
      <cdr:x>0.93166</cdr:x>
      <cdr:y>0.59212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5616624" y="1080120"/>
          <a:ext cx="2031295" cy="36954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2200" b="1" dirty="0"/>
            <a:t>Положительное</a:t>
          </a:r>
          <a:r>
            <a:rPr lang="ru-RU" sz="2200" b="1" baseline="0" dirty="0"/>
            <a:t> </a:t>
          </a:r>
          <a:br>
            <a:rPr lang="ru-RU" sz="2200" b="1" baseline="0" dirty="0"/>
          </a:br>
          <a:r>
            <a:rPr lang="ru-RU" sz="2200" b="1" baseline="0" dirty="0" smtClean="0"/>
            <a:t>решение (6 шт.)</a:t>
          </a:r>
          <a:endParaRPr lang="ru-RU" sz="2200" b="1" dirty="0"/>
        </a:p>
      </cdr:txBody>
    </cdr:sp>
  </cdr:relSizeAnchor>
  <cdr:relSizeAnchor xmlns:cdr="http://schemas.openxmlformats.org/drawingml/2006/chartDrawing">
    <cdr:from>
      <cdr:x>0.03509</cdr:x>
      <cdr:y>0.74286</cdr:y>
    </cdr:from>
    <cdr:to>
      <cdr:x>0.34886</cdr:x>
      <cdr:y>0.8938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288032" y="1872208"/>
          <a:ext cx="2575710" cy="38041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2000" b="1" dirty="0"/>
            <a:t>Ожидает </a:t>
          </a:r>
          <a:r>
            <a:rPr lang="ru-RU" sz="2000" b="1" dirty="0" smtClean="0"/>
            <a:t>рассмотрения</a:t>
          </a:r>
        </a:p>
        <a:p xmlns:a="http://schemas.openxmlformats.org/drawingml/2006/main">
          <a:r>
            <a:rPr lang="ru-RU" sz="2000" b="1" dirty="0" smtClean="0"/>
            <a:t>                  (1 шт.)</a:t>
          </a:r>
          <a:endParaRPr lang="ru-RU" sz="2000" b="1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4338" cy="498475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9213" y="0"/>
            <a:ext cx="2954337" cy="498475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83825DA-F06A-47A5-9084-4514EF2A07FE}" type="datetimeFigureOut">
              <a:rPr lang="ru-RU"/>
              <a:pPr>
                <a:defRPr/>
              </a:pPr>
              <a:t>09.06.2016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2450"/>
            <a:ext cx="2954338" cy="498475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9213" y="9442450"/>
            <a:ext cx="2954337" cy="498475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798EB3D-0ED2-40E8-BF9A-33E26CFC49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4338" cy="498475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9213" y="0"/>
            <a:ext cx="2954337" cy="498475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9540916-A08A-46C4-8888-5C9D61F92E49}" type="datetimeFigureOut">
              <a:rPr lang="ru-RU"/>
              <a:pPr>
                <a:defRPr/>
              </a:pPr>
              <a:t>09.06.2016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73638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614" tIns="45807" rIns="91614" bIns="45807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038" y="4722813"/>
            <a:ext cx="5453062" cy="4473575"/>
          </a:xfrm>
          <a:prstGeom prst="rect">
            <a:avLst/>
          </a:prstGeom>
        </p:spPr>
        <p:txBody>
          <a:bodyPr vert="horz" lIns="91614" tIns="45807" rIns="91614" bIns="45807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2450"/>
            <a:ext cx="2954338" cy="498475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9213" y="9442450"/>
            <a:ext cx="2954337" cy="498475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762948C-3A10-48E2-B67C-CFB71B147C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AE1E761-54C8-4A10-AE2F-E8EE3C4D5362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AE1E761-54C8-4A10-AE2F-E8EE3C4D5362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AE1E761-54C8-4A10-AE2F-E8EE3C4D5362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AE1E761-54C8-4A10-AE2F-E8EE3C4D5362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AE1E761-54C8-4A10-AE2F-E8EE3C4D5362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AE1E761-54C8-4A10-AE2F-E8EE3C4D5362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AE1E761-54C8-4A10-AE2F-E8EE3C4D5362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AE1E761-54C8-4A10-AE2F-E8EE3C4D5362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AE1E761-54C8-4A10-AE2F-E8EE3C4D5362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AE1E761-54C8-4A10-AE2F-E8EE3C4D5362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AE1E761-54C8-4A10-AE2F-E8EE3C4D5362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6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F8D0E-7CD6-4411-A962-C87CF0F108AA}" type="datetime1">
              <a:rPr lang="ru-RU"/>
              <a:pPr>
                <a:defRPr/>
              </a:pPr>
              <a:t>09.06.2016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2CBC3-8F03-45B3-9A5E-D29772C5B1CA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2E07A-7EE5-4AFF-A60A-8A0C68FCDE79}" type="datetime1">
              <a:rPr lang="ru-RU"/>
              <a:pPr>
                <a:defRPr/>
              </a:pPr>
              <a:t>09.06.2016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143FC-5DF7-4A58-B6BE-D6749B3A91F7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2961F-58B1-42FC-B82B-C5C4B558CE54}" type="datetime1">
              <a:rPr lang="ru-RU"/>
              <a:pPr>
                <a:defRPr/>
              </a:pPr>
              <a:t>09.06.2016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5C787-C84A-4C13-82AF-A816C90FBEC2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8DAE2-66F3-414C-B739-61C3ACD76850}" type="datetime1">
              <a:rPr lang="ru-RU"/>
              <a:pPr>
                <a:defRPr/>
              </a:pPr>
              <a:t>09.06.2016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86EA4-544A-4E98-870F-2F67B143251B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4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009B9-BBDE-4A69-9643-B693E6F6091B}" type="datetime1">
              <a:rPr lang="ru-RU"/>
              <a:pPr>
                <a:defRPr/>
              </a:pPr>
              <a:t>09.06.2016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2AE08-23B7-49A4-872A-CAEEE8955D1F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D45CF-B054-4D4E-9BC6-3FB495CDBBD0}" type="datetime1">
              <a:rPr lang="ru-RU"/>
              <a:pPr>
                <a:defRPr/>
              </a:pPr>
              <a:t>09.06.2016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8910D-2591-4D66-8F67-CE6B41CFDAFB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4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4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40EB3-FC81-40B0-BFB2-7EA78B7664C7}" type="datetime1">
              <a:rPr lang="ru-RU"/>
              <a:pPr>
                <a:defRPr/>
              </a:pPr>
              <a:t>09.06.2016</a:t>
            </a:fld>
            <a:endParaRPr lang="uk-UA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14864-DAD8-4415-99D4-DAC16DE61FD3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065C6-56CE-4550-9A34-2C17F8FBD562}" type="datetime1">
              <a:rPr lang="ru-RU"/>
              <a:pPr>
                <a:defRPr/>
              </a:pPr>
              <a:t>09.06.2016</a:t>
            </a:fld>
            <a:endParaRPr lang="uk-UA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8D21D-A03C-4A15-9CBC-E861FD36F235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71133-6010-438D-A728-8C802AC7AC62}" type="datetime1">
              <a:rPr lang="ru-RU"/>
              <a:pPr>
                <a:defRPr/>
              </a:pPr>
              <a:t>09.06.2016</a:t>
            </a:fld>
            <a:endParaRPr lang="uk-UA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CAE4F-4FBF-441E-9F28-B24007E2D02E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CE660-E633-4C0D-9270-7371BDB87DD6}" type="datetime1">
              <a:rPr lang="ru-RU"/>
              <a:pPr>
                <a:defRPr/>
              </a:pPr>
              <a:t>09.06.2016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467928-8441-4847-B863-739D79B1BBFA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uk-UA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B0326-50D1-4058-ACBD-432C06BDD428}" type="datetime1">
              <a:rPr lang="ru-RU"/>
              <a:pPr>
                <a:defRPr/>
              </a:pPr>
              <a:t>09.06.2016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3FA9E-395D-4B9E-BA9C-DA8F5196E4D6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uk-UA" smtClean="0"/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C2D1273-7FCC-435D-88D5-F63884C1A9D6}" type="datetime1">
              <a:rPr lang="ru-RU"/>
              <a:pPr>
                <a:defRPr/>
              </a:pPr>
              <a:t>09.06.2016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A33854D-AB65-43AD-9AA9-B8409B2B9CE7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 bwMode="auto">
          <a:xfrm>
            <a:off x="395536" y="3356992"/>
            <a:ext cx="8351837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cs typeface="Times New Roman" pitchFamily="18" charset="0"/>
              </a:rPr>
              <a:t>Руководитель Управления Росреестра по Московской области</a:t>
            </a:r>
          </a:p>
          <a:p>
            <a:pPr algn="ctr">
              <a:defRPr/>
            </a:pPr>
            <a:r>
              <a:rPr lang="ru-RU" sz="2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cs typeface="Times New Roman" pitchFamily="18" charset="0"/>
              </a:rPr>
              <a:t>Сергей Игоревич Богданов</a:t>
            </a:r>
            <a:endParaRPr lang="ru-RU" sz="2200" b="1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467544" y="2060848"/>
            <a:ext cx="8351837" cy="2953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О работе комиссии по рассмотрению споров </a:t>
            </a:r>
            <a:b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о результатах определения </a:t>
            </a:r>
            <a:b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кадастровой стоимости</a:t>
            </a:r>
          </a:p>
          <a:p>
            <a:pPr algn="ctr"/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при Управлении Росреестра по Московской области</a:t>
            </a:r>
          </a:p>
          <a:p>
            <a:pPr algn="ctr">
              <a:defRPr/>
            </a:pPr>
            <a:endParaRPr lang="ru-RU" sz="3200" b="1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cs typeface="Times New Roman" pitchFamily="18" charset="0"/>
            </a:endParaRPr>
          </a:p>
          <a:p>
            <a:pPr>
              <a:defRPr/>
            </a:pPr>
            <a:endParaRPr lang="ru-RU" sz="3200" b="1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cs typeface="Times New Roman" pitchFamily="18" charset="0"/>
            </a:endParaRPr>
          </a:p>
          <a:p>
            <a:pPr>
              <a:defRPr/>
            </a:pPr>
            <a:endParaRPr lang="ru-RU" sz="3200" b="1" dirty="0">
              <a:solidFill>
                <a:schemeClr val="accent1">
                  <a:lumMod val="75000"/>
                </a:schemeClr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>
            <a:graphicFrameLocks noGrp="1"/>
          </p:cNvGraphicFramePr>
          <p:nvPr/>
        </p:nvGraphicFramePr>
        <p:xfrm>
          <a:off x="683569" y="1196752"/>
          <a:ext cx="7992888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Диаграмма 6"/>
          <p:cNvGraphicFramePr>
            <a:graphicFrameLocks noGrp="1"/>
          </p:cNvGraphicFramePr>
          <p:nvPr/>
        </p:nvGraphicFramePr>
        <p:xfrm>
          <a:off x="611560" y="3645024"/>
          <a:ext cx="8208912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1115616" y="0"/>
            <a:ext cx="8351837" cy="1745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   </a:t>
            </a:r>
            <a:r>
              <a:rPr lang="ru-RU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Рассмотрение заявлений, </a:t>
            </a:r>
            <a:r>
              <a:rPr lang="ru-RU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5 мес. 2016 </a:t>
            </a:r>
            <a:r>
              <a:rPr lang="ru-RU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г.</a:t>
            </a:r>
          </a:p>
          <a:p>
            <a:pPr>
              <a:defRPr/>
            </a:pPr>
            <a:endParaRPr lang="ru-RU" sz="3200" b="1" dirty="0" smtClean="0">
              <a:solidFill>
                <a:schemeClr val="tx2">
                  <a:lumMod val="60000"/>
                  <a:lumOff val="40000"/>
                </a:schemeClr>
              </a:solidFill>
              <a:latin typeface="+mj-lt"/>
              <a:cs typeface="Times New Roman" pitchFamily="18" charset="0"/>
            </a:endParaRPr>
          </a:p>
          <a:p>
            <a:pPr>
              <a:defRPr/>
            </a:pPr>
            <a:endParaRPr lang="ru-RU" sz="3200" b="1" dirty="0">
              <a:solidFill>
                <a:schemeClr val="accent1">
                  <a:lumMod val="75000"/>
                </a:schemeClr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331640" y="1052736"/>
            <a:ext cx="6984776" cy="4464496"/>
          </a:xfrm>
          <a:prstGeom prst="rect">
            <a:avLst/>
          </a:prstGeom>
          <a:solidFill>
            <a:srgbClr val="9DCAE3"/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" name="Заголовок 1"/>
          <p:cNvSpPr txBox="1">
            <a:spLocks/>
          </p:cNvSpPr>
          <p:nvPr/>
        </p:nvSpPr>
        <p:spPr bwMode="auto">
          <a:xfrm>
            <a:off x="1259632" y="-243408"/>
            <a:ext cx="8351837" cy="1745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2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Меры по повышению эффективности работы Комиссии</a:t>
            </a:r>
            <a:endParaRPr lang="ru-RU" sz="22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  <a:p>
            <a:pPr algn="ctr">
              <a:defRPr/>
            </a:pPr>
            <a:endParaRPr lang="ru-RU" sz="22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547664" y="1268760"/>
            <a:ext cx="6552728" cy="122413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3820" tIns="83820" rIns="83820" bIns="83820" numCol="1" spcCol="1270" anchor="ctr" anchorCtr="0">
            <a:noAutofit/>
          </a:bodyPr>
          <a:lstStyle/>
          <a:p>
            <a:pPr algn="ctr">
              <a:buFont typeface="Wingdings" pitchFamily="2" charset="2"/>
              <a:buChar char="ü"/>
              <a:defRPr/>
            </a:pP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Встречи (семинары) с представителями саморегулируемых организаций оценщиков</a:t>
            </a:r>
            <a:endParaRPr lang="ru-RU" sz="20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547664" y="4005064"/>
            <a:ext cx="6552728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3820" tIns="83820" rIns="83820" bIns="83820" numCol="1" spcCol="1270" anchor="ctr" anchorCtr="0">
            <a:noAutofit/>
          </a:bodyPr>
          <a:lstStyle/>
          <a:p>
            <a:pPr algn="ctr">
              <a:buFont typeface="Wingdings" pitchFamily="2" charset="2"/>
              <a:buChar char="ü"/>
              <a:defRPr/>
            </a:pPr>
            <a:r>
              <a:rPr lang="ru-RU" sz="20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Организация «горячих» телефонных линий (ближайшая – 15.06.2016 с 11 до 13 часов)</a:t>
            </a:r>
            <a:endParaRPr lang="ru-RU" sz="20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2636912"/>
            <a:ext cx="6552728" cy="122413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3820" tIns="83820" rIns="83820" bIns="83820" numCol="1" spcCol="1270" anchor="ctr" anchorCtr="0">
            <a:noAutofit/>
          </a:bodyPr>
          <a:lstStyle/>
          <a:p>
            <a:pPr algn="ctr">
              <a:buFont typeface="Wingdings" pitchFamily="2" charset="2"/>
              <a:buChar char="ü"/>
              <a:defRPr/>
            </a:pP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Полная информация о работе Комиссии </a:t>
            </a:r>
            <a:b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на официальном сайте Росреестра</a:t>
            </a:r>
            <a:endParaRPr lang="ru-RU" sz="20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508125" y="5738813"/>
            <a:ext cx="710406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spcAft>
                <a:spcPct val="75000"/>
              </a:spcAft>
              <a:buClr>
                <a:srgbClr val="FFFF00"/>
              </a:buClr>
              <a:defRPr/>
            </a:pPr>
            <a:r>
              <a:rPr lang="ru-RU" sz="1200" kern="0" dirty="0">
                <a:solidFill>
                  <a:srgbClr val="FFFFFF"/>
                </a:solidFill>
                <a:latin typeface="+mn-lt"/>
              </a:rPr>
              <a:t>       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860032" y="3501008"/>
            <a:ext cx="1944215" cy="12961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представитель органа исполнительной власти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331640" y="1196752"/>
            <a:ext cx="7056784" cy="10081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Комиссия по рассмотрению споров</a:t>
            </a:r>
            <a:b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о результатах определения кадастровой стоимости</a:t>
            </a:r>
            <a:endParaRPr lang="ru-RU" sz="2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9552" y="3501008"/>
            <a:ext cx="1943100" cy="12961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представитель Управления* 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771800" y="3501008"/>
            <a:ext cx="1872208" cy="12961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представитель ФГБУ </a:t>
            </a:r>
            <a:b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</a:b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«ФКП Росреестра»</a:t>
            </a:r>
          </a:p>
        </p:txBody>
      </p:sp>
      <p:cxnSp>
        <p:nvCxnSpPr>
          <p:cNvPr id="19" name="Прямая со стрелкой 18"/>
          <p:cNvCxnSpPr>
            <a:stCxn id="9" idx="0"/>
          </p:cNvCxnSpPr>
          <p:nvPr/>
        </p:nvCxnSpPr>
        <p:spPr>
          <a:xfrm flipH="1" flipV="1">
            <a:off x="5652120" y="2204864"/>
            <a:ext cx="180020" cy="1296144"/>
          </a:xfrm>
          <a:prstGeom prst="straightConnector1">
            <a:avLst/>
          </a:prstGeom>
          <a:ln w="31750">
            <a:solidFill>
              <a:srgbClr val="4F81B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14" idx="0"/>
          </p:cNvCxnSpPr>
          <p:nvPr/>
        </p:nvCxnSpPr>
        <p:spPr>
          <a:xfrm flipV="1">
            <a:off x="3707904" y="2204864"/>
            <a:ext cx="144016" cy="1296144"/>
          </a:xfrm>
          <a:prstGeom prst="straightConnector1">
            <a:avLst/>
          </a:prstGeom>
          <a:ln w="31750">
            <a:solidFill>
              <a:srgbClr val="4F81B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12" idx="0"/>
          </p:cNvCxnSpPr>
          <p:nvPr/>
        </p:nvCxnSpPr>
        <p:spPr>
          <a:xfrm flipV="1">
            <a:off x="1511102" y="2204864"/>
            <a:ext cx="1404714" cy="1296144"/>
          </a:xfrm>
          <a:prstGeom prst="straightConnector1">
            <a:avLst/>
          </a:prstGeom>
          <a:ln w="31750">
            <a:solidFill>
              <a:srgbClr val="4F81B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Заголовок 1"/>
          <p:cNvSpPr txBox="1">
            <a:spLocks/>
          </p:cNvSpPr>
          <p:nvPr/>
        </p:nvSpPr>
        <p:spPr bwMode="auto">
          <a:xfrm>
            <a:off x="792163" y="0"/>
            <a:ext cx="8351837" cy="1745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  Состав Комиссии</a:t>
            </a:r>
          </a:p>
          <a:p>
            <a:pPr>
              <a:defRPr/>
            </a:pPr>
            <a:endParaRPr lang="ru-RU" sz="3200" b="1" dirty="0" smtClean="0">
              <a:solidFill>
                <a:schemeClr val="tx2">
                  <a:lumMod val="60000"/>
                  <a:lumOff val="40000"/>
                </a:schemeClr>
              </a:solidFill>
              <a:latin typeface="+mj-lt"/>
              <a:cs typeface="Times New Roman" pitchFamily="18" charset="0"/>
            </a:endParaRPr>
          </a:p>
          <a:p>
            <a:pPr>
              <a:defRPr/>
            </a:pPr>
            <a:endParaRPr lang="ru-RU" sz="3200" b="1" dirty="0">
              <a:solidFill>
                <a:schemeClr val="accent1">
                  <a:lumMod val="7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7020272" y="3501008"/>
            <a:ext cx="1944215" cy="12961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представитель Национального совета </a:t>
            </a:r>
            <a:b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по оценочной деятельности</a:t>
            </a:r>
          </a:p>
        </p:txBody>
      </p:sp>
      <p:cxnSp>
        <p:nvCxnSpPr>
          <p:cNvPr id="38" name="Прямая со стрелкой 37"/>
          <p:cNvCxnSpPr/>
          <p:nvPr/>
        </p:nvCxnSpPr>
        <p:spPr>
          <a:xfrm flipH="1" flipV="1">
            <a:off x="6660232" y="2204864"/>
            <a:ext cx="1332148" cy="1296144"/>
          </a:xfrm>
          <a:prstGeom prst="straightConnector1">
            <a:avLst/>
          </a:prstGeom>
          <a:ln w="31750">
            <a:solidFill>
              <a:srgbClr val="4F81B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Прямоугольник 42"/>
          <p:cNvSpPr/>
          <p:nvPr/>
        </p:nvSpPr>
        <p:spPr>
          <a:xfrm>
            <a:off x="323528" y="4797152"/>
            <a:ext cx="24866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председатель Комиссии* </a:t>
            </a:r>
            <a:endParaRPr lang="ru-RU" sz="14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755576" y="5229200"/>
            <a:ext cx="7776864" cy="136815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3820" tIns="83820" rIns="83820" bIns="83820" numCol="1" spcCol="1270" anchor="ctr" anchorCtr="0">
            <a:noAutofit/>
          </a:bodyPr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Wingdings" pitchFamily="2" charset="2"/>
              <a:buChar char="ü"/>
            </a:pP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Комиссия создана при Управлении в соответствии с приказом Росреестра от 24.10.2012 № П</a:t>
            </a:r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/</a:t>
            </a: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452 «О создании комиссии </a:t>
            </a:r>
            <a:b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по рассмотрению споров о результатах определения кадастровой стоимости при Управлении Росреестра по Московской области»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792163" y="0"/>
            <a:ext cx="8351837" cy="1745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   Рассмотрение заявлений</a:t>
            </a:r>
          </a:p>
          <a:p>
            <a:pPr>
              <a:defRPr/>
            </a:pPr>
            <a:endParaRPr lang="ru-RU" sz="3200" b="1" dirty="0" smtClean="0">
              <a:solidFill>
                <a:schemeClr val="tx2">
                  <a:lumMod val="60000"/>
                  <a:lumOff val="40000"/>
                </a:schemeClr>
              </a:solidFill>
              <a:latin typeface="+mj-lt"/>
              <a:cs typeface="Times New Roman" pitchFamily="18" charset="0"/>
            </a:endParaRPr>
          </a:p>
          <a:p>
            <a:pPr>
              <a:defRPr/>
            </a:pPr>
            <a:endParaRPr lang="ru-RU" sz="3200" b="1" dirty="0">
              <a:solidFill>
                <a:schemeClr val="accent1">
                  <a:lumMod val="75000"/>
                </a:schemeClr>
              </a:solidFill>
              <a:latin typeface="+mj-lt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>
            <a:graphicFrameLocks noGrp="1"/>
          </p:cNvGraphicFramePr>
          <p:nvPr/>
        </p:nvGraphicFramePr>
        <p:xfrm>
          <a:off x="683567" y="1052736"/>
          <a:ext cx="7704857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792163" y="0"/>
            <a:ext cx="8351837" cy="1745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   Рассмотрение заявлений</a:t>
            </a:r>
          </a:p>
          <a:p>
            <a:pPr>
              <a:defRPr/>
            </a:pPr>
            <a:endParaRPr lang="ru-RU" sz="3200" b="1" dirty="0" smtClean="0">
              <a:solidFill>
                <a:schemeClr val="tx2">
                  <a:lumMod val="60000"/>
                  <a:lumOff val="40000"/>
                </a:schemeClr>
              </a:solidFill>
              <a:latin typeface="+mj-lt"/>
              <a:cs typeface="Times New Roman" pitchFamily="18" charset="0"/>
            </a:endParaRPr>
          </a:p>
          <a:p>
            <a:pPr>
              <a:defRPr/>
            </a:pPr>
            <a:endParaRPr lang="ru-RU" sz="3200" b="1" dirty="0">
              <a:solidFill>
                <a:schemeClr val="accent1">
                  <a:lumMod val="7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5589240"/>
            <a:ext cx="7992888" cy="64807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3820" tIns="83820" rIns="83820" bIns="83820" numCol="1" spcCol="1270" anchor="ctr" anchorCtr="0">
            <a:noAutofit/>
          </a:bodyPr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Количество объектов недвижимости, кадастровая стоимость которых оспаривается, является наибольшим среди субъектов Российской Федерации</a:t>
            </a:r>
          </a:p>
        </p:txBody>
      </p:sp>
      <p:graphicFrame>
        <p:nvGraphicFramePr>
          <p:cNvPr id="7" name="Диаграмма 6"/>
          <p:cNvGraphicFramePr>
            <a:graphicFrameLocks noGrp="1"/>
          </p:cNvGraphicFramePr>
          <p:nvPr/>
        </p:nvGraphicFramePr>
        <p:xfrm>
          <a:off x="683569" y="980728"/>
          <a:ext cx="7920879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792163" y="0"/>
            <a:ext cx="8351837" cy="1745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   Рассмотрение заявлений</a:t>
            </a:r>
          </a:p>
          <a:p>
            <a:pPr>
              <a:defRPr/>
            </a:pPr>
            <a:endParaRPr lang="ru-RU" sz="3200" b="1" dirty="0" smtClean="0">
              <a:solidFill>
                <a:schemeClr val="tx2">
                  <a:lumMod val="60000"/>
                  <a:lumOff val="40000"/>
                </a:schemeClr>
              </a:solidFill>
              <a:latin typeface="+mj-lt"/>
              <a:cs typeface="Times New Roman" pitchFamily="18" charset="0"/>
            </a:endParaRPr>
          </a:p>
          <a:p>
            <a:pPr>
              <a:defRPr/>
            </a:pPr>
            <a:endParaRPr lang="ru-RU" sz="3200" b="1" dirty="0">
              <a:solidFill>
                <a:schemeClr val="accent1">
                  <a:lumMod val="75000"/>
                </a:schemeClr>
              </a:solidFill>
              <a:latin typeface="+mj-lt"/>
              <a:cs typeface="Times New Roman" pitchFamily="18" charset="0"/>
            </a:endParaRPr>
          </a:p>
        </p:txBody>
      </p:sp>
      <p:graphicFrame>
        <p:nvGraphicFramePr>
          <p:cNvPr id="7" name="Диаграмма 6"/>
          <p:cNvGraphicFramePr>
            <a:graphicFrameLocks noGrp="1"/>
          </p:cNvGraphicFramePr>
          <p:nvPr/>
        </p:nvGraphicFramePr>
        <p:xfrm>
          <a:off x="395537" y="1052735"/>
          <a:ext cx="8496944" cy="50405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403648" y="5805264"/>
            <a:ext cx="4138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+mn-lt"/>
              </a:rPr>
              <a:t>*заявления, принятые к рассмотрению</a:t>
            </a:r>
            <a:endParaRPr lang="ru-RU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792163" y="0"/>
            <a:ext cx="8351837" cy="1745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   Рассмотрение заявлений</a:t>
            </a:r>
          </a:p>
          <a:p>
            <a:pPr>
              <a:defRPr/>
            </a:pPr>
            <a:endParaRPr lang="ru-RU" sz="3200" b="1" dirty="0" smtClean="0">
              <a:solidFill>
                <a:schemeClr val="tx2">
                  <a:lumMod val="60000"/>
                  <a:lumOff val="40000"/>
                </a:schemeClr>
              </a:solidFill>
              <a:latin typeface="+mj-lt"/>
              <a:cs typeface="Times New Roman" pitchFamily="18" charset="0"/>
            </a:endParaRPr>
          </a:p>
          <a:p>
            <a:pPr>
              <a:defRPr/>
            </a:pPr>
            <a:endParaRPr lang="ru-RU" sz="3200" b="1" dirty="0">
              <a:solidFill>
                <a:schemeClr val="accent1">
                  <a:lumMod val="7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87624" y="5805264"/>
            <a:ext cx="6379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+mn-lt"/>
              </a:rPr>
              <a:t>*от общего количества заявлений, принятых к рассмотрению</a:t>
            </a:r>
            <a:endParaRPr lang="ru-RU" b="1" dirty="0">
              <a:latin typeface="+mn-lt"/>
            </a:endParaRPr>
          </a:p>
        </p:txBody>
      </p:sp>
      <p:graphicFrame>
        <p:nvGraphicFramePr>
          <p:cNvPr id="6" name="Диаграмма 5"/>
          <p:cNvGraphicFramePr>
            <a:graphicFrameLocks noGrp="1"/>
          </p:cNvGraphicFramePr>
          <p:nvPr/>
        </p:nvGraphicFramePr>
        <p:xfrm>
          <a:off x="755577" y="908720"/>
          <a:ext cx="7632848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792163" y="0"/>
            <a:ext cx="8351837" cy="1745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   Рассмотрение заявлений</a:t>
            </a:r>
          </a:p>
          <a:p>
            <a:pPr>
              <a:defRPr/>
            </a:pPr>
            <a:endParaRPr lang="ru-RU" sz="3200" b="1" dirty="0" smtClean="0">
              <a:solidFill>
                <a:schemeClr val="tx2">
                  <a:lumMod val="60000"/>
                  <a:lumOff val="40000"/>
                </a:schemeClr>
              </a:solidFill>
              <a:latin typeface="+mj-lt"/>
              <a:cs typeface="Times New Roman" pitchFamily="18" charset="0"/>
            </a:endParaRPr>
          </a:p>
          <a:p>
            <a:pPr>
              <a:defRPr/>
            </a:pPr>
            <a:endParaRPr lang="ru-RU" sz="3200" b="1" dirty="0">
              <a:solidFill>
                <a:schemeClr val="accent1">
                  <a:lumMod val="7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87624" y="5805264"/>
            <a:ext cx="6249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+mn-lt"/>
              </a:rPr>
              <a:t>*от общего количества объектов, принятых к рассмотрению</a:t>
            </a:r>
            <a:endParaRPr lang="ru-RU" b="1" dirty="0">
              <a:latin typeface="+mn-lt"/>
            </a:endParaRPr>
          </a:p>
        </p:txBody>
      </p:sp>
      <p:graphicFrame>
        <p:nvGraphicFramePr>
          <p:cNvPr id="8" name="Диаграмма 7"/>
          <p:cNvGraphicFramePr>
            <a:graphicFrameLocks noGrp="1"/>
          </p:cNvGraphicFramePr>
          <p:nvPr/>
        </p:nvGraphicFramePr>
        <p:xfrm>
          <a:off x="395537" y="1052736"/>
          <a:ext cx="8208912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 bwMode="auto">
          <a:xfrm>
            <a:off x="792163" y="0"/>
            <a:ext cx="8351837" cy="1745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   Рассмотрение заявлений, 2015 г.</a:t>
            </a:r>
          </a:p>
          <a:p>
            <a:pPr>
              <a:defRPr/>
            </a:pPr>
            <a:endParaRPr lang="ru-RU" sz="3200" b="1" dirty="0" smtClean="0">
              <a:solidFill>
                <a:schemeClr val="tx2">
                  <a:lumMod val="60000"/>
                  <a:lumOff val="40000"/>
                </a:schemeClr>
              </a:solidFill>
              <a:latin typeface="+mj-lt"/>
              <a:cs typeface="Times New Roman" pitchFamily="18" charset="0"/>
            </a:endParaRPr>
          </a:p>
          <a:p>
            <a:pPr>
              <a:defRPr/>
            </a:pPr>
            <a:endParaRPr lang="ru-RU" sz="3200" b="1" dirty="0">
              <a:solidFill>
                <a:schemeClr val="accent1">
                  <a:lumMod val="75000"/>
                </a:schemeClr>
              </a:solidFill>
              <a:latin typeface="+mj-lt"/>
              <a:cs typeface="Times New Roman" pitchFamily="18" charset="0"/>
            </a:endParaRPr>
          </a:p>
        </p:txBody>
      </p:sp>
      <p:graphicFrame>
        <p:nvGraphicFramePr>
          <p:cNvPr id="6" name="Диаграмма 5"/>
          <p:cNvGraphicFramePr>
            <a:graphicFrameLocks noGrp="1"/>
          </p:cNvGraphicFramePr>
          <p:nvPr/>
        </p:nvGraphicFramePr>
        <p:xfrm>
          <a:off x="683568" y="1196752"/>
          <a:ext cx="7920880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Диаграмма 7"/>
          <p:cNvGraphicFramePr>
            <a:graphicFrameLocks noGrp="1"/>
          </p:cNvGraphicFramePr>
          <p:nvPr/>
        </p:nvGraphicFramePr>
        <p:xfrm>
          <a:off x="467545" y="3501008"/>
          <a:ext cx="8280920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 bwMode="auto">
          <a:xfrm>
            <a:off x="1115616" y="0"/>
            <a:ext cx="8351837" cy="1745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   </a:t>
            </a:r>
            <a:r>
              <a:rPr lang="ru-RU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Рассмотрение заявлений, </a:t>
            </a:r>
            <a:r>
              <a:rPr lang="ru-RU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5 мес. 2015 </a:t>
            </a:r>
            <a:r>
              <a:rPr lang="ru-RU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г.</a:t>
            </a:r>
          </a:p>
          <a:p>
            <a:pPr>
              <a:defRPr/>
            </a:pPr>
            <a:endParaRPr lang="ru-RU" sz="3200" b="1" dirty="0" smtClean="0">
              <a:solidFill>
                <a:schemeClr val="tx2">
                  <a:lumMod val="60000"/>
                  <a:lumOff val="40000"/>
                </a:schemeClr>
              </a:solidFill>
              <a:latin typeface="+mj-lt"/>
              <a:cs typeface="Times New Roman" pitchFamily="18" charset="0"/>
            </a:endParaRPr>
          </a:p>
          <a:p>
            <a:pPr>
              <a:defRPr/>
            </a:pPr>
            <a:endParaRPr lang="ru-RU" sz="3200" b="1" dirty="0">
              <a:solidFill>
                <a:schemeClr val="accent1">
                  <a:lumMod val="75000"/>
                </a:schemeClr>
              </a:solidFill>
              <a:latin typeface="+mj-lt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>
            <a:graphicFrameLocks noGrp="1"/>
          </p:cNvGraphicFramePr>
          <p:nvPr/>
        </p:nvGraphicFramePr>
        <p:xfrm>
          <a:off x="755576" y="1124744"/>
          <a:ext cx="7776864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Диаграмма 6"/>
          <p:cNvGraphicFramePr>
            <a:graphicFrameLocks noGrp="1"/>
          </p:cNvGraphicFramePr>
          <p:nvPr/>
        </p:nvGraphicFramePr>
        <p:xfrm>
          <a:off x="467544" y="3645024"/>
          <a:ext cx="8280920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Презентаци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</Template>
  <TotalTime>15568</TotalTime>
  <Words>356</Words>
  <Application>Microsoft Office PowerPoint</Application>
  <PresentationFormat>Экран (4:3)</PresentationFormat>
  <Paragraphs>112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1_Презентация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2014 1кв УСЛУГИ МОГУ</dc:title>
  <dc:creator>Екатерина Семенова</dc:creator>
  <cp:lastModifiedBy>efimovgl</cp:lastModifiedBy>
  <cp:revision>1038</cp:revision>
  <cp:lastPrinted>2015-03-28T00:42:39Z</cp:lastPrinted>
  <dcterms:created xsi:type="dcterms:W3CDTF">2013-12-13T09:06:11Z</dcterms:created>
  <dcterms:modified xsi:type="dcterms:W3CDTF">2016-06-09T16:50:02Z</dcterms:modified>
</cp:coreProperties>
</file>