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notesMasterIdLst>
    <p:notesMasterId r:id="rId24"/>
  </p:notesMasterIdLst>
  <p:handoutMasterIdLst>
    <p:handoutMasterId r:id="rId25"/>
  </p:handoutMasterIdLst>
  <p:sldIdLst>
    <p:sldId id="694" r:id="rId2"/>
    <p:sldId id="693" r:id="rId3"/>
    <p:sldId id="588" r:id="rId4"/>
    <p:sldId id="695" r:id="rId5"/>
    <p:sldId id="696" r:id="rId6"/>
    <p:sldId id="698" r:id="rId7"/>
    <p:sldId id="712" r:id="rId8"/>
    <p:sldId id="715" r:id="rId9"/>
    <p:sldId id="699" r:id="rId10"/>
    <p:sldId id="700" r:id="rId11"/>
    <p:sldId id="714" r:id="rId12"/>
    <p:sldId id="716" r:id="rId13"/>
    <p:sldId id="720" r:id="rId14"/>
    <p:sldId id="719" r:id="rId15"/>
    <p:sldId id="697" r:id="rId16"/>
    <p:sldId id="705" r:id="rId17"/>
    <p:sldId id="703" r:id="rId18"/>
    <p:sldId id="702" r:id="rId19"/>
    <p:sldId id="701" r:id="rId20"/>
    <p:sldId id="713" r:id="rId21"/>
    <p:sldId id="718" r:id="rId22"/>
    <p:sldId id="717" r:id="rId23"/>
  </p:sldIdLst>
  <p:sldSz cx="10287000" cy="6858000" type="35mm"/>
  <p:notesSz cx="6735763" cy="9866313"/>
  <p:defaultTextStyle>
    <a:defPPr>
      <a:defRPr lang="ru-RU"/>
    </a:defPPr>
    <a:lvl1pPr algn="ctr" rtl="0" fontAlgn="base">
      <a:spcBef>
        <a:spcPct val="20000"/>
      </a:spcBef>
      <a:spcAft>
        <a:spcPct val="0"/>
      </a:spcAft>
      <a:defRPr sz="2000" b="1" kern="1200">
        <a:solidFill>
          <a:schemeClr val="accent2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20000"/>
      </a:spcBef>
      <a:spcAft>
        <a:spcPct val="0"/>
      </a:spcAft>
      <a:defRPr sz="2000" b="1" kern="1200">
        <a:solidFill>
          <a:schemeClr val="accent2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20000"/>
      </a:spcBef>
      <a:spcAft>
        <a:spcPct val="0"/>
      </a:spcAft>
      <a:defRPr sz="2000" b="1" kern="1200">
        <a:solidFill>
          <a:schemeClr val="accent2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20000"/>
      </a:spcBef>
      <a:spcAft>
        <a:spcPct val="0"/>
      </a:spcAft>
      <a:defRPr sz="2000" b="1" kern="1200">
        <a:solidFill>
          <a:schemeClr val="accent2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20000"/>
      </a:spcBef>
      <a:spcAft>
        <a:spcPct val="0"/>
      </a:spcAft>
      <a:defRPr sz="2000" b="1" kern="1200">
        <a:solidFill>
          <a:schemeClr val="accent2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b="1" kern="1200">
        <a:solidFill>
          <a:schemeClr val="accent2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b="1" kern="1200">
        <a:solidFill>
          <a:schemeClr val="accent2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b="1" kern="1200">
        <a:solidFill>
          <a:schemeClr val="accent2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b="1" kern="1200">
        <a:solidFill>
          <a:schemeClr val="accent2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2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8" userDrawn="1">
          <p15:clr>
            <a:srgbClr val="A4A3A4"/>
          </p15:clr>
        </p15:guide>
        <p15:guide id="2" pos="212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D5FC"/>
    <a:srgbClr val="DEEDFE"/>
    <a:srgbClr val="BFDDFD"/>
    <a:srgbClr val="97C7FB"/>
    <a:srgbClr val="CCECFF"/>
    <a:srgbClr val="3D6BC7"/>
    <a:srgbClr val="3547CB"/>
    <a:srgbClr val="083EB8"/>
    <a:srgbClr val="0852E6"/>
    <a:srgbClr val="0A4D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055" autoAdjust="0"/>
    <p:restoredTop sz="71116" autoAdjust="0"/>
  </p:normalViewPr>
  <p:slideViewPr>
    <p:cSldViewPr snapToGrid="0">
      <p:cViewPr varScale="1">
        <p:scale>
          <a:sx n="83" d="100"/>
          <a:sy n="83" d="100"/>
        </p:scale>
        <p:origin x="1818" y="78"/>
      </p:cViewPr>
      <p:guideLst>
        <p:guide orient="horz" pos="2160"/>
        <p:guide pos="3240"/>
      </p:guideLst>
    </p:cSldViewPr>
  </p:slideViewPr>
  <p:outlineViewPr>
    <p:cViewPr>
      <p:scale>
        <a:sx n="33" d="100"/>
        <a:sy n="33" d="100"/>
      </p:scale>
      <p:origin x="0" y="-1704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1248"/>
    </p:cViewPr>
  </p:sorterViewPr>
  <p:notesViewPr>
    <p:cSldViewPr snapToGrid="0">
      <p:cViewPr>
        <p:scale>
          <a:sx n="77" d="100"/>
          <a:sy n="77" d="100"/>
        </p:scale>
        <p:origin x="3030" y="264"/>
      </p:cViewPr>
      <p:guideLst>
        <p:guide orient="horz" pos="3108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2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78" tIns="45387" rIns="90778" bIns="45387" numCol="1" anchor="t" anchorCtr="0" compatLnSpc="1">
            <a:prstTxWarp prst="textNoShape">
              <a:avLst/>
            </a:prstTxWarp>
          </a:bodyPr>
          <a:lstStyle>
            <a:lvl1pPr algn="l" defTabSz="907768"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3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4763" y="2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78" tIns="45387" rIns="90778" bIns="45387" numCol="1" anchor="t" anchorCtr="0" compatLnSpc="1">
            <a:prstTxWarp prst="textNoShape">
              <a:avLst/>
            </a:prstTxWarp>
          </a:bodyPr>
          <a:lstStyle>
            <a:lvl1pPr algn="r" defTabSz="907768"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3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9371013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78" tIns="45387" rIns="90778" bIns="45387" numCol="1" anchor="b" anchorCtr="0" compatLnSpc="1">
            <a:prstTxWarp prst="textNoShape">
              <a:avLst/>
            </a:prstTxWarp>
          </a:bodyPr>
          <a:lstStyle>
            <a:lvl1pPr algn="l" defTabSz="907768"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3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4763" y="9371013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78" tIns="45387" rIns="90778" bIns="45387" numCol="1" anchor="b" anchorCtr="0" compatLnSpc="1">
            <a:prstTxWarp prst="textNoShape">
              <a:avLst/>
            </a:prstTxWarp>
          </a:bodyPr>
          <a:lstStyle>
            <a:lvl1pPr algn="r" defTabSz="907768"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2AE7C170-BBB9-4541-B27C-5C9D188E4C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5596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2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78" tIns="45387" rIns="90778" bIns="45387" numCol="1" anchor="t" anchorCtr="0" compatLnSpc="1">
            <a:prstTxWarp prst="textNoShape">
              <a:avLst/>
            </a:prstTxWarp>
          </a:bodyPr>
          <a:lstStyle>
            <a:lvl1pPr algn="l" defTabSz="907768"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763" y="2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78" tIns="45387" rIns="90778" bIns="45387" numCol="1" anchor="t" anchorCtr="0" compatLnSpc="1">
            <a:prstTxWarp prst="textNoShape">
              <a:avLst/>
            </a:prstTxWarp>
          </a:bodyPr>
          <a:lstStyle>
            <a:lvl1pPr algn="r" defTabSz="907768"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1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325563" y="558800"/>
            <a:ext cx="4229100" cy="2820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12765" y="3579813"/>
            <a:ext cx="5695950" cy="589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78" tIns="45387" rIns="90778" bIns="453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665885"/>
            <a:ext cx="4884738" cy="198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78" tIns="45387" rIns="90778" bIns="45387" numCol="1" anchor="b" anchorCtr="0" compatLnSpc="1">
            <a:prstTxWarp prst="textNoShape">
              <a:avLst/>
            </a:prstTxWarp>
            <a:spAutoFit/>
          </a:bodyPr>
          <a:lstStyle>
            <a:lvl1pPr algn="l" defTabSz="907768">
              <a:spcBef>
                <a:spcPct val="0"/>
              </a:spcBef>
              <a:defRPr sz="7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/>
              <a:t>Подготовлено: Управлением экономики, Управлением инвестиций и развития предпринимательства</a:t>
            </a:r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00638" y="9371013"/>
            <a:ext cx="1633537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78" tIns="45387" rIns="90778" bIns="45387" numCol="1" anchor="b" anchorCtr="0" compatLnSpc="1">
            <a:prstTxWarp prst="textNoShape">
              <a:avLst/>
            </a:prstTxWarp>
          </a:bodyPr>
          <a:lstStyle>
            <a:lvl1pPr algn="r" defTabSz="907768"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7B7C325-291F-4AC6-B8E6-03676E6DC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0389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B7C325-291F-4AC6-B8E6-03676E6DC8AE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5792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B7C325-291F-4AC6-B8E6-03676E6DC8AE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2506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B7C325-291F-4AC6-B8E6-03676E6DC8AE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0000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B7C325-291F-4AC6-B8E6-03676E6DC8AE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8983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B7C325-291F-4AC6-B8E6-03676E6DC8AE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2805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B7C325-291F-4AC6-B8E6-03676E6DC8AE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5571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B7C325-291F-4AC6-B8E6-03676E6DC8AE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3660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B7C325-291F-4AC6-B8E6-03676E6DC8AE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25692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B7C325-291F-4AC6-B8E6-03676E6DC8AE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67705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B7C325-291F-4AC6-B8E6-03676E6DC8AE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85603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B7C325-291F-4AC6-B8E6-03676E6DC8AE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9580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B7C325-291F-4AC6-B8E6-03676E6DC8AE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654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B7C325-291F-4AC6-B8E6-03676E6DC8AE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099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B7C325-291F-4AC6-B8E6-03676E6DC8AE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8666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3C3B3C-567B-4897-9CB0-6420A2EF40C0}" type="slidenum">
              <a:rPr lang="ru-RU" smtClean="0"/>
              <a:pPr/>
              <a:t>22</a:t>
            </a:fld>
            <a:endParaRPr lang="ru-RU" smtClean="0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5200" y="538163"/>
            <a:ext cx="4670425" cy="3114675"/>
          </a:xfrm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" y="4178300"/>
            <a:ext cx="6273800" cy="4719638"/>
          </a:xfrm>
          <a:noFill/>
          <a:ln/>
        </p:spPr>
        <p:txBody>
          <a:bodyPr/>
          <a:lstStyle/>
          <a:p>
            <a:pPr marL="179332" indent="3173" eaLnBrk="1" hangingPunct="1"/>
            <a:r>
              <a:rPr lang="ru-RU" dirty="0" smtClean="0"/>
              <a:t>Благодарю за внимание!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312891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4A805C-57C4-42C9-90D9-556598850902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23975" y="558800"/>
            <a:ext cx="4229100" cy="2820988"/>
          </a:xfrm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768" tIns="45383" rIns="90768" bIns="45383"/>
          <a:lstStyle/>
          <a:p>
            <a:pPr indent="449124"/>
            <a:endParaRPr lang="ru-RU" dirty="0" smtClean="0"/>
          </a:p>
        </p:txBody>
      </p:sp>
      <p:sp>
        <p:nvSpPr>
          <p:cNvPr id="51205" name="Номер слайда 3"/>
          <p:cNvSpPr txBox="1">
            <a:spLocks noGrp="1"/>
          </p:cNvSpPr>
          <p:nvPr/>
        </p:nvSpPr>
        <p:spPr bwMode="auto">
          <a:xfrm>
            <a:off x="3814763" y="9371013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725" tIns="45364" rIns="90725" bIns="45364" anchor="b"/>
          <a:lstStyle/>
          <a:p>
            <a:pPr algn="r" defTabSz="906181"/>
            <a:fld id="{6545261A-C91B-452A-98C6-60B6A4306875}" type="slidenum">
              <a:rPr lang="ru-RU" sz="1200"/>
              <a:pPr algn="r" defTabSz="906181"/>
              <a:t>3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03660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B7C325-291F-4AC6-B8E6-03676E6DC8AE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3115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B7C325-291F-4AC6-B8E6-03676E6DC8AE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8056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B7C325-291F-4AC6-B8E6-03676E6DC8AE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6618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B7C325-291F-4AC6-B8E6-03676E6DC8AE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65656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B7C325-291F-4AC6-B8E6-03676E6DC8AE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1376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Проект разработан в соответствии с концепцией развития города Долгопрудного и Инновационного территориального кластера «ФИЗТЕХ 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</a:rPr>
              <a:t>XXI».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 Якорными резидентами  технико-внедренческой зоны станут:</a:t>
            </a:r>
          </a:p>
          <a:p>
            <a:pPr algn="l"/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- Компания – производитель высокотехнологичных медицинских изделий (производственные, складские, офисные помещения),</a:t>
            </a:r>
          </a:p>
          <a:p>
            <a:pPr algn="l"/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- Компания по производству и продаже насосного оборудования (выставочные и офисные помещения),</a:t>
            </a:r>
          </a:p>
          <a:p>
            <a:pPr algn="l"/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- Компания по производству систем вентиляции и кондиционирования (производственные, складские помещения).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B7C325-291F-4AC6-B8E6-03676E6DC8AE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991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4350" y="1600200"/>
            <a:ext cx="92583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58075" y="274638"/>
            <a:ext cx="2314575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4350" y="274638"/>
            <a:ext cx="6791325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514350" y="274638"/>
            <a:ext cx="92583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514350" y="274638"/>
            <a:ext cx="92583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14350" y="1600200"/>
            <a:ext cx="455295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219700" y="1600200"/>
            <a:ext cx="455295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14350" y="3938588"/>
            <a:ext cx="455295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219700" y="3938588"/>
            <a:ext cx="455295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0" y="1600200"/>
            <a:ext cx="455295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219700" y="1600200"/>
            <a:ext cx="455295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219700" y="3938588"/>
            <a:ext cx="455295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4350" y="1600200"/>
            <a:ext cx="92583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4406900"/>
            <a:ext cx="874395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2800" y="2906713"/>
            <a:ext cx="874395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0" y="1600200"/>
            <a:ext cx="455295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19700" y="1600200"/>
            <a:ext cx="455295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01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01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26050" y="1535113"/>
            <a:ext cx="454660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226050" y="2174875"/>
            <a:ext cx="454660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" y="273050"/>
            <a:ext cx="3384550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22725" y="273050"/>
            <a:ext cx="5749925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4350" y="1435100"/>
            <a:ext cx="3384550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6125" y="4800600"/>
            <a:ext cx="6172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16125" y="612775"/>
            <a:ext cx="6172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16125" y="5367338"/>
            <a:ext cx="6172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vmlDrawing" Target="../drawings/vmlDrawing1.v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9EFFF"/>
            </a:gs>
            <a:gs pos="83000">
              <a:schemeClr val="bg1"/>
            </a:gs>
            <a:gs pos="14000">
              <a:srgbClr val="ABDB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8" name="Group 10"/>
          <p:cNvGrpSpPr>
            <a:grpSpLocks/>
          </p:cNvGrpSpPr>
          <p:nvPr userDrawn="1"/>
        </p:nvGrpSpPr>
        <p:grpSpPr bwMode="auto">
          <a:xfrm>
            <a:off x="38100" y="19050"/>
            <a:ext cx="695325" cy="849313"/>
            <a:chOff x="279" y="748"/>
            <a:chExt cx="1260" cy="1568"/>
          </a:xfrm>
        </p:grpSpPr>
        <p:sp>
          <p:nvSpPr>
            <p:cNvPr id="106505" name="Rectangle 9"/>
            <p:cNvSpPr>
              <a:spLocks noChangeArrowheads="1"/>
            </p:cNvSpPr>
            <p:nvPr userDrawn="1"/>
          </p:nvSpPr>
          <p:spPr bwMode="auto">
            <a:xfrm>
              <a:off x="328" y="877"/>
              <a:ext cx="1171" cy="1190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graphicFrame>
          <p:nvGraphicFramePr>
            <p:cNvPr id="1026" name="Object 8"/>
            <p:cNvGraphicFramePr>
              <a:graphicFrameLocks noChangeAspect="1"/>
            </p:cNvGraphicFramePr>
            <p:nvPr/>
          </p:nvGraphicFramePr>
          <p:xfrm>
            <a:off x="279" y="748"/>
            <a:ext cx="1260" cy="15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28" name="CorelDRAW" r:id="rId17" imgW="2231280" imgH="2775960" progId="">
                    <p:embed/>
                  </p:oleObj>
                </mc:Choice>
                <mc:Fallback>
                  <p:oleObj name="CorelDRAW" r:id="rId17" imgW="2231280" imgH="2775960" progId="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9" y="748"/>
                          <a:ext cx="1260" cy="156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gradFill rotWithShape="1">
                                <a:gsLst>
                                  <a:gs pos="0">
                                    <a:srgbClr val="00CC99"/>
                                  </a:gs>
                                  <a:gs pos="100000">
                                    <a:schemeClr val="bg1"/>
                                  </a:gs>
                                </a:gsLst>
                                <a:path path="shape">
                                  <a:fillToRect l="50000" t="50000" r="50000" b="50000"/>
                                </a:path>
                              </a:gra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684" r:id="rId14"/>
  </p:sldLayoutIdLst>
  <p:transition spd="med">
    <p:fade/>
  </p:transition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accent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accent2"/>
          </a:solidFill>
          <a:latin typeface="Arial Black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accent2"/>
          </a:solidFill>
          <a:latin typeface="Arial Black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accent2"/>
          </a:solidFill>
          <a:latin typeface="Arial Black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accent2"/>
          </a:solidFill>
          <a:latin typeface="Arial Black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400" b="1">
          <a:solidFill>
            <a:schemeClr val="accent2"/>
          </a:solidFill>
          <a:latin typeface="Arial Black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 b="1">
          <a:solidFill>
            <a:schemeClr val="accent2"/>
          </a:solidFill>
          <a:latin typeface="Arial Black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 b="1">
          <a:solidFill>
            <a:schemeClr val="accent2"/>
          </a:solidFill>
          <a:latin typeface="Arial Black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 b="1">
          <a:solidFill>
            <a:schemeClr val="accent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3013" indent="-227013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0213" indent="-227013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7413" indent="-227013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4613" indent="-227013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gif"/><Relationship Id="rId9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png"/><Relationship Id="rId7" Type="http://schemas.openxmlformats.org/officeDocument/2006/relationships/image" Target="../media/image2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emf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5717" y="347787"/>
            <a:ext cx="9731415" cy="941564"/>
          </a:xfrm>
        </p:spPr>
        <p:txBody>
          <a:bodyPr/>
          <a:lstStyle/>
          <a:p>
            <a:r>
              <a:rPr lang="ru-RU" dirty="0" smtClean="0"/>
              <a:t>ГОРОДСКОЙ ОКРУГ ДОЛГОПРУДНЫЙ</a:t>
            </a:r>
            <a:endParaRPr lang="ru-RU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idx="1"/>
          </p:nvPr>
        </p:nvSpPr>
        <p:spPr bwMode="auto">
          <a:xfrm>
            <a:off x="4896092" y="1674213"/>
            <a:ext cx="5571040" cy="3993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lIns="91430" tIns="45714" rIns="91430" bIns="45714" anchor="ctr">
            <a:spAutoFit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ru-RU" altLang="ru-RU" sz="36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Презентация по инвестиционным проектам </a:t>
            </a:r>
            <a:r>
              <a:rPr lang="ru-RU" altLang="ru-RU" sz="36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городского округа Долгопрудный </a:t>
            </a:r>
            <a:endParaRPr lang="ru-RU" altLang="ru-RU" sz="36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endParaRPr lang="ru-RU" sz="2500" dirty="0">
              <a:solidFill>
                <a:srgbClr val="000099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358990" y="1674213"/>
            <a:ext cx="4142694" cy="416447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smtClean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5689295"/>
              </p:ext>
            </p:extLst>
          </p:nvPr>
        </p:nvGraphicFramePr>
        <p:xfrm>
          <a:off x="167175" y="1417638"/>
          <a:ext cx="4526324" cy="50032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49" name="CorelDRAW" r:id="rId4" imgW="2231280" imgH="2775960" progId="">
                  <p:embed/>
                </p:oleObj>
              </mc:Choice>
              <mc:Fallback>
                <p:oleObj name="CorelDRAW" r:id="rId4" imgW="2231280" imgH="27759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175" y="1417638"/>
                        <a:ext cx="4526324" cy="50032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954519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7700" y="977518"/>
            <a:ext cx="95123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0" dirty="0"/>
              <a:t>ООО </a:t>
            </a:r>
            <a:r>
              <a:rPr lang="ru-RU" b="0" dirty="0" smtClean="0"/>
              <a:t>«</a:t>
            </a:r>
            <a:r>
              <a:rPr lang="ru-RU" b="0" dirty="0" err="1" smtClean="0"/>
              <a:t>Проджект</a:t>
            </a:r>
            <a:r>
              <a:rPr lang="ru-RU" b="0" dirty="0" smtClean="0"/>
              <a:t> </a:t>
            </a:r>
            <a:r>
              <a:rPr lang="ru-RU" b="0" dirty="0" err="1" smtClean="0"/>
              <a:t>Девелопмент</a:t>
            </a:r>
            <a:r>
              <a:rPr lang="ru-RU" b="0" dirty="0" smtClean="0"/>
              <a:t>»</a:t>
            </a:r>
            <a:endParaRPr lang="ru-RU" b="0" dirty="0"/>
          </a:p>
        </p:txBody>
      </p:sp>
      <p:sp>
        <p:nvSpPr>
          <p:cNvPr id="5" name="Содержимое 10"/>
          <p:cNvSpPr txBox="1">
            <a:spLocks/>
          </p:cNvSpPr>
          <p:nvPr/>
        </p:nvSpPr>
        <p:spPr>
          <a:xfrm>
            <a:off x="762000" y="90938"/>
            <a:ext cx="9398000" cy="97348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30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02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74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46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ru-RU" altLang="ru-RU" sz="2400" kern="0" dirty="0" smtClean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Проект: </a:t>
            </a:r>
            <a:r>
              <a:rPr kumimoji="1" lang="ru-RU" sz="2000" dirty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Создание многопрофильного технопарка в рамках создания технико-внедренческой зоны "Лихачевский 2" в г. Долгопрудный</a:t>
            </a:r>
          </a:p>
        </p:txBody>
      </p:sp>
      <p:grpSp>
        <p:nvGrpSpPr>
          <p:cNvPr id="21" name="Группа 20"/>
          <p:cNvGrpSpPr/>
          <p:nvPr/>
        </p:nvGrpSpPr>
        <p:grpSpPr>
          <a:xfrm>
            <a:off x="3787226" y="2273301"/>
            <a:ext cx="3116068" cy="2856316"/>
            <a:chOff x="4733737" y="1180838"/>
            <a:chExt cx="2813698" cy="2813698"/>
          </a:xfrm>
          <a:scene3d>
            <a:camera prst="obliqueTopRight"/>
            <a:lightRig rig="threePt" dir="t"/>
          </a:scene3d>
        </p:grpSpPr>
        <p:sp>
          <p:nvSpPr>
            <p:cNvPr id="22" name="Овал 21"/>
            <p:cNvSpPr/>
            <p:nvPr/>
          </p:nvSpPr>
          <p:spPr>
            <a:xfrm>
              <a:off x="4733737" y="1180838"/>
              <a:ext cx="2813698" cy="2813698"/>
            </a:xfrm>
            <a:prstGeom prst="ellipse">
              <a:avLst/>
            </a:prstGeom>
            <a:solidFill>
              <a:srgbClr val="94BFF4"/>
            </a:solidFill>
            <a:ln w="19050">
              <a:solidFill>
                <a:schemeClr val="accent5">
                  <a:lumMod val="75000"/>
                </a:schemeClr>
              </a:solidFill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sp3d>
              <a:bevelT w="184150" prst="coolSlant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23" name="Овал 4"/>
            <p:cNvSpPr/>
            <p:nvPr/>
          </p:nvSpPr>
          <p:spPr>
            <a:xfrm>
              <a:off x="5145794" y="1592895"/>
              <a:ext cx="1989584" cy="198958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</a:pPr>
              <a:r>
                <a:rPr lang="ru-RU" b="1" i="0" kern="1200" dirty="0" smtClean="0">
                  <a:solidFill>
                    <a:schemeClr val="tx1"/>
                  </a:solidFill>
                </a:rPr>
                <a:t>Специализации технопарка</a:t>
              </a:r>
            </a:p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 err="1" smtClean="0">
                  <a:solidFill>
                    <a:schemeClr val="tx1"/>
                  </a:solidFill>
                </a:rPr>
                <a:t>Импортозамещение</a:t>
              </a:r>
              <a:r>
                <a:rPr lang="ru-RU" sz="1400" kern="1200" dirty="0" smtClean="0">
                  <a:solidFill>
                    <a:schemeClr val="tx1"/>
                  </a:solidFill>
                </a:rPr>
                <a:t> посредством создания новых производств  продукции с  высокой добавленной стоимостью</a:t>
              </a:r>
              <a:endParaRPr lang="ru-RU" sz="1400" b="1" i="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 rot="10800000">
            <a:off x="3028114" y="4500693"/>
            <a:ext cx="839282" cy="536311"/>
            <a:chOff x="7768131" y="1683784"/>
            <a:chExt cx="792395" cy="466546"/>
          </a:xfrm>
          <a:scene3d>
            <a:camera prst="orthographicFront"/>
            <a:lightRig rig="threePt" dir="t"/>
          </a:scene3d>
        </p:grpSpPr>
        <p:sp>
          <p:nvSpPr>
            <p:cNvPr id="25" name="Стрелка вправо 24"/>
            <p:cNvSpPr/>
            <p:nvPr/>
          </p:nvSpPr>
          <p:spPr>
            <a:xfrm rot="20499947">
              <a:off x="7768131" y="1683784"/>
              <a:ext cx="792395" cy="466546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5E78A9"/>
            </a:solidFill>
            <a:sp3d>
              <a:bevelT/>
            </a:sp3d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Стрелка вправо 4"/>
            <p:cNvSpPr/>
            <p:nvPr/>
          </p:nvSpPr>
          <p:spPr>
            <a:xfrm rot="20499947">
              <a:off x="7771683" y="1799106"/>
              <a:ext cx="652431" cy="27992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kern="1200"/>
            </a:p>
          </p:txBody>
        </p:sp>
      </p:grpSp>
      <p:grpSp>
        <p:nvGrpSpPr>
          <p:cNvPr id="27" name="Группа 26"/>
          <p:cNvGrpSpPr/>
          <p:nvPr/>
        </p:nvGrpSpPr>
        <p:grpSpPr>
          <a:xfrm rot="12629105">
            <a:off x="2881332" y="2897836"/>
            <a:ext cx="792395" cy="466546"/>
            <a:chOff x="7768131" y="1683784"/>
            <a:chExt cx="792395" cy="466546"/>
          </a:xfrm>
          <a:scene3d>
            <a:camera prst="orthographicFront"/>
            <a:lightRig rig="threePt" dir="t"/>
          </a:scene3d>
        </p:grpSpPr>
        <p:sp>
          <p:nvSpPr>
            <p:cNvPr id="28" name="Стрелка вправо 27"/>
            <p:cNvSpPr/>
            <p:nvPr/>
          </p:nvSpPr>
          <p:spPr>
            <a:xfrm rot="20499947">
              <a:off x="7768131" y="1683784"/>
              <a:ext cx="792395" cy="466546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5E78A9"/>
            </a:solidFill>
            <a:sp3d>
              <a:bevelT/>
            </a:sp3d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Стрелка вправо 4"/>
            <p:cNvSpPr/>
            <p:nvPr/>
          </p:nvSpPr>
          <p:spPr>
            <a:xfrm rot="20499947">
              <a:off x="7771683" y="1799106"/>
              <a:ext cx="652431" cy="27992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kern="1200"/>
            </a:p>
          </p:txBody>
        </p:sp>
      </p:grpSp>
      <p:grpSp>
        <p:nvGrpSpPr>
          <p:cNvPr id="30" name="Группа 29"/>
          <p:cNvGrpSpPr/>
          <p:nvPr/>
        </p:nvGrpSpPr>
        <p:grpSpPr>
          <a:xfrm rot="2598118">
            <a:off x="6796618" y="4448479"/>
            <a:ext cx="897739" cy="566140"/>
            <a:chOff x="7768131" y="1683784"/>
            <a:chExt cx="792395" cy="466546"/>
          </a:xfrm>
          <a:scene3d>
            <a:camera prst="orthographicFront"/>
            <a:lightRig rig="threePt" dir="t"/>
          </a:scene3d>
        </p:grpSpPr>
        <p:sp>
          <p:nvSpPr>
            <p:cNvPr id="31" name="Стрелка вправо 30"/>
            <p:cNvSpPr/>
            <p:nvPr/>
          </p:nvSpPr>
          <p:spPr>
            <a:xfrm rot="20499947">
              <a:off x="7768131" y="1683784"/>
              <a:ext cx="792395" cy="466546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5E78A9"/>
            </a:solidFill>
            <a:sp3d>
              <a:bevelT/>
            </a:sp3d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Стрелка вправо 4"/>
            <p:cNvSpPr/>
            <p:nvPr/>
          </p:nvSpPr>
          <p:spPr>
            <a:xfrm rot="20499947">
              <a:off x="7771683" y="1799106"/>
              <a:ext cx="652431" cy="27992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kern="1200"/>
            </a:p>
          </p:txBody>
        </p:sp>
      </p:grpSp>
      <p:grpSp>
        <p:nvGrpSpPr>
          <p:cNvPr id="33" name="Группа 32"/>
          <p:cNvGrpSpPr/>
          <p:nvPr/>
        </p:nvGrpSpPr>
        <p:grpSpPr>
          <a:xfrm rot="511446">
            <a:off x="6921349" y="2854567"/>
            <a:ext cx="792395" cy="466546"/>
            <a:chOff x="7768131" y="1683784"/>
            <a:chExt cx="792395" cy="466546"/>
          </a:xfrm>
          <a:scene3d>
            <a:camera prst="orthographicFront"/>
            <a:lightRig rig="threePt" dir="t"/>
          </a:scene3d>
        </p:grpSpPr>
        <p:sp>
          <p:nvSpPr>
            <p:cNvPr id="34" name="Стрелка вправо 33"/>
            <p:cNvSpPr/>
            <p:nvPr/>
          </p:nvSpPr>
          <p:spPr>
            <a:xfrm rot="20499947">
              <a:off x="7768131" y="1683784"/>
              <a:ext cx="792395" cy="466546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5E78A9"/>
            </a:solidFill>
            <a:sp3d>
              <a:bevelT/>
            </a:sp3d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Стрелка вправо 4"/>
            <p:cNvSpPr/>
            <p:nvPr/>
          </p:nvSpPr>
          <p:spPr>
            <a:xfrm rot="20499947">
              <a:off x="7771683" y="1799106"/>
              <a:ext cx="652431" cy="27992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kern="1200"/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7784613" y="1712114"/>
            <a:ext cx="1888405" cy="1819817"/>
            <a:chOff x="8844221" y="354360"/>
            <a:chExt cx="2009031" cy="2009031"/>
          </a:xfrm>
        </p:grpSpPr>
        <p:sp>
          <p:nvSpPr>
            <p:cNvPr id="37" name="Овал 36"/>
            <p:cNvSpPr/>
            <p:nvPr/>
          </p:nvSpPr>
          <p:spPr>
            <a:xfrm>
              <a:off x="8844221" y="354360"/>
              <a:ext cx="2009031" cy="2009031"/>
            </a:xfrm>
            <a:prstGeom prst="ellipse">
              <a:avLst/>
            </a:prstGeom>
            <a:solidFill>
              <a:srgbClr val="94BFF4"/>
            </a:solidFill>
            <a:ln w="12700">
              <a:solidFill>
                <a:schemeClr val="accent5">
                  <a:lumMod val="75000"/>
                </a:schemeClr>
              </a:solidFill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38" name="Овал 4"/>
            <p:cNvSpPr/>
            <p:nvPr/>
          </p:nvSpPr>
          <p:spPr>
            <a:xfrm>
              <a:off x="8991489" y="648576"/>
              <a:ext cx="1756761" cy="1420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solidFill>
                    <a:schemeClr val="tx1"/>
                  </a:solidFill>
                </a:rPr>
                <a:t>Обслуживание систем </a:t>
              </a:r>
              <a:r>
                <a:rPr lang="ru-RU" sz="1600" b="1" kern="1200" dirty="0" err="1" smtClean="0">
                  <a:solidFill>
                    <a:schemeClr val="tx1"/>
                  </a:solidFill>
                </a:rPr>
                <a:t>кондициони-рования</a:t>
              </a:r>
              <a:r>
                <a:rPr lang="ru-RU" sz="1600" b="1" kern="1200" dirty="0" smtClean="0">
                  <a:solidFill>
                    <a:schemeClr val="tx1"/>
                  </a:solidFill>
                </a:rPr>
                <a:t> и вентиляции</a:t>
              </a:r>
              <a:endParaRPr lang="ru-RU" sz="16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7732593" y="4285461"/>
            <a:ext cx="1825347" cy="1788752"/>
            <a:chOff x="8882226" y="3126909"/>
            <a:chExt cx="2009031" cy="2009031"/>
          </a:xfrm>
        </p:grpSpPr>
        <p:sp>
          <p:nvSpPr>
            <p:cNvPr id="40" name="Овал 39"/>
            <p:cNvSpPr/>
            <p:nvPr/>
          </p:nvSpPr>
          <p:spPr>
            <a:xfrm>
              <a:off x="8882226" y="3126909"/>
              <a:ext cx="2009031" cy="2009031"/>
            </a:xfrm>
            <a:prstGeom prst="ellipse">
              <a:avLst/>
            </a:prstGeom>
            <a:solidFill>
              <a:srgbClr val="94BFF4"/>
            </a:solidFill>
            <a:ln w="12700">
              <a:solidFill>
                <a:schemeClr val="accent5">
                  <a:lumMod val="75000"/>
                </a:schemeClr>
              </a:solidFill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41" name="Овал 4"/>
            <p:cNvSpPr/>
            <p:nvPr/>
          </p:nvSpPr>
          <p:spPr>
            <a:xfrm>
              <a:off x="9176442" y="3421125"/>
              <a:ext cx="1420599" cy="1420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solidFill>
                    <a:schemeClr val="tx1"/>
                  </a:solidFill>
                </a:rPr>
                <a:t>Другое</a:t>
              </a:r>
              <a:endParaRPr lang="ru-RU" sz="12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1059939" y="4370810"/>
            <a:ext cx="1809257" cy="1723094"/>
            <a:chOff x="1189742" y="3110798"/>
            <a:chExt cx="2009031" cy="2009031"/>
          </a:xfrm>
        </p:grpSpPr>
        <p:sp>
          <p:nvSpPr>
            <p:cNvPr id="43" name="Овал 42"/>
            <p:cNvSpPr/>
            <p:nvPr/>
          </p:nvSpPr>
          <p:spPr>
            <a:xfrm>
              <a:off x="1189742" y="3110798"/>
              <a:ext cx="2009031" cy="2009031"/>
            </a:xfrm>
            <a:prstGeom prst="ellipse">
              <a:avLst/>
            </a:prstGeom>
            <a:solidFill>
              <a:srgbClr val="94BFF4"/>
            </a:solidFill>
            <a:ln w="12700">
              <a:solidFill>
                <a:schemeClr val="accent5">
                  <a:lumMod val="75000"/>
                </a:schemeClr>
              </a:solidFill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44" name="Овал 4"/>
            <p:cNvSpPr/>
            <p:nvPr/>
          </p:nvSpPr>
          <p:spPr>
            <a:xfrm>
              <a:off x="1483958" y="3405014"/>
              <a:ext cx="1420599" cy="1420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solidFill>
                    <a:schemeClr val="tx1"/>
                  </a:solidFill>
                </a:rPr>
                <a:t>Аренда и </a:t>
              </a:r>
              <a:r>
                <a:rPr lang="ru-RU" sz="1600" b="1" kern="1200" dirty="0" err="1" smtClean="0">
                  <a:solidFill>
                    <a:schemeClr val="tx1"/>
                  </a:solidFill>
                </a:rPr>
                <a:t>консалдинг</a:t>
              </a:r>
              <a:endParaRPr lang="ru-RU" sz="16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968602" y="1754393"/>
            <a:ext cx="1900594" cy="1816741"/>
            <a:chOff x="1221943" y="439093"/>
            <a:chExt cx="2009031" cy="2009031"/>
          </a:xfrm>
        </p:grpSpPr>
        <p:sp>
          <p:nvSpPr>
            <p:cNvPr id="46" name="Овал 45"/>
            <p:cNvSpPr/>
            <p:nvPr/>
          </p:nvSpPr>
          <p:spPr>
            <a:xfrm>
              <a:off x="1221943" y="439093"/>
              <a:ext cx="2009031" cy="2009031"/>
            </a:xfrm>
            <a:prstGeom prst="ellipse">
              <a:avLst/>
            </a:prstGeom>
            <a:solidFill>
              <a:srgbClr val="94BFF4"/>
            </a:solidFill>
            <a:ln w="12700">
              <a:solidFill>
                <a:schemeClr val="accent5">
                  <a:lumMod val="75000"/>
                </a:schemeClr>
              </a:solidFill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47" name="Овал 4"/>
            <p:cNvSpPr/>
            <p:nvPr/>
          </p:nvSpPr>
          <p:spPr>
            <a:xfrm>
              <a:off x="1386953" y="702258"/>
              <a:ext cx="1739976" cy="1420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510" tIns="16510" rIns="16510" bIns="1651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solidFill>
                    <a:schemeClr val="tx1"/>
                  </a:solidFill>
                </a:rPr>
                <a:t>Медицинские технологии</a:t>
              </a:r>
              <a:endParaRPr lang="ru-RU" sz="1600" kern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49" name="TextBox 48"/>
          <p:cNvSpPr txBox="1"/>
          <p:nvPr/>
        </p:nvSpPr>
        <p:spPr bwMode="auto">
          <a:xfrm>
            <a:off x="9673018" y="6406634"/>
            <a:ext cx="51333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dirty="0" smtClean="0"/>
              <a:t>10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8818651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9684" y="913224"/>
            <a:ext cx="95123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0" dirty="0"/>
              <a:t>ООО </a:t>
            </a:r>
            <a:r>
              <a:rPr lang="ru-RU" b="0" dirty="0" smtClean="0"/>
              <a:t>«</a:t>
            </a:r>
            <a:r>
              <a:rPr lang="ru-RU" b="0" dirty="0" err="1" smtClean="0"/>
              <a:t>Проджект</a:t>
            </a:r>
            <a:r>
              <a:rPr lang="ru-RU" b="0" dirty="0" smtClean="0"/>
              <a:t> </a:t>
            </a:r>
            <a:r>
              <a:rPr lang="ru-RU" b="0" dirty="0" err="1" smtClean="0"/>
              <a:t>Девелопмент</a:t>
            </a:r>
            <a:r>
              <a:rPr lang="ru-RU" b="0" dirty="0" smtClean="0"/>
              <a:t>»</a:t>
            </a:r>
            <a:endParaRPr lang="ru-RU" b="0" dirty="0"/>
          </a:p>
        </p:txBody>
      </p:sp>
      <p:sp>
        <p:nvSpPr>
          <p:cNvPr id="3" name="Содержимое 10"/>
          <p:cNvSpPr txBox="1">
            <a:spLocks/>
          </p:cNvSpPr>
          <p:nvPr/>
        </p:nvSpPr>
        <p:spPr>
          <a:xfrm>
            <a:off x="881312" y="112896"/>
            <a:ext cx="9512300" cy="104797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30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02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74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46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ru-RU" altLang="ru-RU" sz="2400" kern="0" dirty="0" smtClean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Проект: </a:t>
            </a:r>
            <a:r>
              <a:rPr kumimoji="1" lang="ru-RU" sz="2000" dirty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Создание многопрофильного технопарка в рамках создания технико-внедренческой зоны "Лихачевский 2" в г. </a:t>
            </a:r>
            <a:r>
              <a:rPr kumimoji="1" lang="ru-RU" sz="2000" dirty="0" smtClean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Долгопрудный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824936"/>
              </p:ext>
            </p:extLst>
          </p:nvPr>
        </p:nvGraphicFramePr>
        <p:xfrm>
          <a:off x="903738" y="1508323"/>
          <a:ext cx="9004192" cy="51306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7734"/>
                <a:gridCol w="1088428"/>
                <a:gridCol w="1087907"/>
                <a:gridCol w="1136258"/>
                <a:gridCol w="1173865"/>
              </a:tblGrid>
              <a:tr h="239535"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Виды инфраструктуры</a:t>
                      </a:r>
                      <a:endParaRPr lang="ru-RU" sz="1000" dirty="0"/>
                    </a:p>
                  </a:txBody>
                  <a:tcPr anchor="ctr">
                    <a:solidFill>
                      <a:srgbClr val="0070C0">
                        <a:alpha val="92157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Затраты на создание объектов инфраструктуры, тыс. руб.</a:t>
                      </a:r>
                      <a:endParaRPr lang="ru-RU" sz="1000" dirty="0"/>
                    </a:p>
                  </a:txBody>
                  <a:tcPr anchor="ctr">
                    <a:solidFill>
                      <a:srgbClr val="0070C0">
                        <a:alpha val="92157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23953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2016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0C0">
                        <a:alpha val="9215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2017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0C0">
                        <a:alpha val="9215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2018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0C0">
                        <a:alpha val="9215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2019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0C0">
                        <a:alpha val="92157"/>
                      </a:srgbClr>
                    </a:solidFill>
                  </a:tcPr>
                </a:tc>
              </a:tr>
              <a:tr h="239535"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Водоснабжение,</a:t>
                      </a:r>
                      <a:r>
                        <a:rPr lang="ru-RU" sz="1000" b="1" baseline="0" dirty="0" smtClean="0"/>
                        <a:t> в том числе:</a:t>
                      </a:r>
                      <a:endParaRPr lang="ru-RU" sz="1000" b="1" dirty="0"/>
                    </a:p>
                  </a:txBody>
                  <a:tcPr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>
                    <a:solidFill>
                      <a:srgbClr val="DEEDFE"/>
                    </a:solidFill>
                  </a:tcPr>
                </a:tc>
              </a:tr>
              <a:tr h="6178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rgbClr val="2F5597"/>
                          </a:solidFill>
                          <a:latin typeface="+mn-lt"/>
                          <a:ea typeface="+mn-ea"/>
                          <a:cs typeface="+mn-cs"/>
                        </a:rPr>
                        <a:t>На границе участка расположены  муниципальные сети водоснабжения. Точка врезки пока не определена. Стоимость технических условий и выполнения проекта 4 500 тыс. руб. выполнение работ – 2500 тыс. руб.</a:t>
                      </a:r>
                    </a:p>
                  </a:txBody>
                  <a:tcPr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/>
                        <a:t>6500</a:t>
                      </a:r>
                      <a:endParaRPr lang="ru-RU" sz="1000" dirty="0"/>
                    </a:p>
                  </a:txBody>
                  <a:tcPr anchor="b"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/>
                        <a:t>500</a:t>
                      </a:r>
                    </a:p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BFDDFD"/>
                    </a:solidFill>
                  </a:tcPr>
                </a:tc>
              </a:tr>
              <a:tr h="2395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/>
                        <a:t>Водоотведение, </a:t>
                      </a:r>
                      <a:r>
                        <a:rPr lang="ru-RU" sz="1000" b="1" baseline="0" dirty="0" smtClean="0"/>
                        <a:t>в том числе:</a:t>
                      </a:r>
                      <a:endParaRPr lang="ru-RU" sz="1000" b="1" dirty="0" smtClean="0"/>
                    </a:p>
                  </a:txBody>
                  <a:tcPr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DEEDFE"/>
                    </a:solidFill>
                  </a:tcPr>
                </a:tc>
              </a:tr>
              <a:tr h="239535">
                <a:tc rowSpan="2"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rgbClr val="2F5597"/>
                          </a:solidFill>
                          <a:latin typeface="+mn-lt"/>
                          <a:ea typeface="+mn-ea"/>
                          <a:cs typeface="+mn-cs"/>
                        </a:rPr>
                        <a:t>На границе участка расположены  муниципальные сети водоотведения. Точка врезки пока не определена. Стоимость технических условий  2500 тыс. руб., выполнения проекта 5000 тыс. руб.</a:t>
                      </a:r>
                      <a:endParaRPr lang="ru-RU" sz="1000" kern="1200" dirty="0">
                        <a:solidFill>
                          <a:srgbClr val="2F5597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BFDDFD"/>
                    </a:solidFill>
                  </a:tcPr>
                </a:tc>
              </a:tr>
              <a:tr h="402946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7000</a:t>
                      </a:r>
                    </a:p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/>
                        <a:t>500</a:t>
                      </a:r>
                    </a:p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BFDDFD"/>
                    </a:solidFill>
                  </a:tcPr>
                </a:tc>
              </a:tr>
              <a:tr h="2395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Газоснабжение, в том числе:</a:t>
                      </a:r>
                      <a:endParaRPr lang="ru-RU" sz="1000" b="1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DEEDFE"/>
                    </a:solidFill>
                  </a:tcPr>
                </a:tc>
              </a:tr>
              <a:tr h="838372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rgbClr val="2F5597"/>
                          </a:solidFill>
                          <a:latin typeface="+mn-lt"/>
                          <a:ea typeface="+mn-ea"/>
                          <a:cs typeface="+mn-cs"/>
                        </a:rPr>
                        <a:t>Газопровод высокого давления  проходит вдоль участка, имеется возможность подключения. Согласование и работы по газификации и строение котельной согласно правилам и нормативам </a:t>
                      </a:r>
                      <a:r>
                        <a:rPr lang="ru-RU" sz="1000" kern="1200" dirty="0" err="1" smtClean="0">
                          <a:solidFill>
                            <a:srgbClr val="2F5597"/>
                          </a:solidFill>
                          <a:latin typeface="+mn-lt"/>
                          <a:ea typeface="+mn-ea"/>
                          <a:cs typeface="+mn-cs"/>
                        </a:rPr>
                        <a:t>Мособлгаза</a:t>
                      </a:r>
                      <a:r>
                        <a:rPr lang="ru-RU" sz="1000" kern="1200" dirty="0" smtClean="0">
                          <a:solidFill>
                            <a:srgbClr val="2F5597"/>
                          </a:solidFill>
                          <a:latin typeface="+mn-lt"/>
                          <a:ea typeface="+mn-ea"/>
                          <a:cs typeface="+mn-cs"/>
                        </a:rPr>
                        <a:t> проводятся на завершающем этапе строительства. Затраты на газопровод и котельную  оцениваются в 14000 тыс. руб.</a:t>
                      </a:r>
                      <a:endParaRPr lang="ru-RU" sz="1000" kern="1200" dirty="0">
                        <a:solidFill>
                          <a:srgbClr val="2F5597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/>
                        <a:t>2800</a:t>
                      </a:r>
                      <a:endParaRPr lang="ru-RU" sz="1000" dirty="0"/>
                    </a:p>
                  </a:txBody>
                  <a:tcPr anchor="b"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10500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b"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/>
                        <a:t>700</a:t>
                      </a:r>
                    </a:p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BFDDFD"/>
                    </a:solidFill>
                  </a:tcPr>
                </a:tc>
              </a:tr>
              <a:tr h="4522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/>
                        <a:t>Теплоснабжение, </a:t>
                      </a:r>
                      <a:r>
                        <a:rPr lang="ru-RU" sz="1000" b="1" baseline="0" dirty="0" smtClean="0"/>
                        <a:t>в том числе:</a:t>
                      </a:r>
                      <a:endParaRPr lang="ru-RU" sz="1000" b="1" dirty="0" smtClean="0"/>
                    </a:p>
                  </a:txBody>
                  <a:tcPr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 smtClean="0"/>
                    </a:p>
                  </a:txBody>
                  <a:tcPr anchor="b">
                    <a:solidFill>
                      <a:srgbClr val="DEEDFE"/>
                    </a:solidFill>
                  </a:tcPr>
                </a:tc>
              </a:tr>
              <a:tr h="2395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rgbClr val="2F5597"/>
                          </a:solidFill>
                          <a:latin typeface="+mn-lt"/>
                          <a:ea typeface="+mn-ea"/>
                          <a:cs typeface="+mn-cs"/>
                        </a:rPr>
                        <a:t>Разводка отопления внутри здания  оценивается в 10000</a:t>
                      </a:r>
                    </a:p>
                  </a:txBody>
                  <a:tcPr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10000</a:t>
                      </a:r>
                    </a:p>
                  </a:txBody>
                  <a:tcPr anchor="b"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 smtClean="0"/>
                    </a:p>
                  </a:txBody>
                  <a:tcPr anchor="b">
                    <a:solidFill>
                      <a:srgbClr val="BFDDFD"/>
                    </a:solidFill>
                  </a:tcPr>
                </a:tc>
              </a:tr>
              <a:tr h="3892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/>
                        <a:t>Электроснабжение, </a:t>
                      </a:r>
                      <a:r>
                        <a:rPr lang="ru-RU" sz="1000" b="1" baseline="0" dirty="0" smtClean="0"/>
                        <a:t>в том числе:</a:t>
                      </a:r>
                      <a:endParaRPr lang="ru-RU" sz="1000" b="1" dirty="0" smtClean="0"/>
                    </a:p>
                  </a:txBody>
                  <a:tcPr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DEEDFE"/>
                    </a:solidFill>
                  </a:tcPr>
                </a:tc>
              </a:tr>
              <a:tr h="688663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rgbClr val="2F5597"/>
                          </a:solidFill>
                          <a:latin typeface="+mn-lt"/>
                          <a:ea typeface="+mn-ea"/>
                          <a:cs typeface="+mn-cs"/>
                        </a:rPr>
                        <a:t>Планируется  подключением к внутриквартальной сети электроснабжения (по низкой стороне). По условиям  "МОЭСК" цена 14000р. за кВт.</a:t>
                      </a:r>
                    </a:p>
                    <a:p>
                      <a:r>
                        <a:rPr lang="ru-RU" sz="1000" kern="1200" dirty="0" smtClean="0">
                          <a:solidFill>
                            <a:srgbClr val="2F5597"/>
                          </a:solidFill>
                          <a:latin typeface="+mn-lt"/>
                          <a:ea typeface="+mn-ea"/>
                          <a:cs typeface="+mn-cs"/>
                        </a:rPr>
                        <a:t>Потребность комплекса – 1100 кВт</a:t>
                      </a:r>
                    </a:p>
                  </a:txBody>
                  <a:tcPr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/>
                        <a:t>15400</a:t>
                      </a:r>
                      <a:endParaRPr lang="ru-RU" sz="1000" dirty="0"/>
                    </a:p>
                  </a:txBody>
                  <a:tcPr anchor="b"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b">
                    <a:solidFill>
                      <a:srgbClr val="BFDDFD"/>
                    </a:solidFill>
                  </a:tcPr>
                </a:tc>
              </a:tr>
            </a:tbl>
          </a:graphicData>
        </a:graphic>
      </p:graphicFrame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67" y="2064223"/>
            <a:ext cx="66198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314" y="2887046"/>
            <a:ext cx="656424" cy="648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9990" y="3715110"/>
            <a:ext cx="68103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540" y="5872505"/>
            <a:ext cx="69056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066" y="5075884"/>
            <a:ext cx="671513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6725" y="4431520"/>
            <a:ext cx="684587" cy="563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 bwMode="auto">
          <a:xfrm>
            <a:off x="9722734" y="6406634"/>
            <a:ext cx="46361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dirty="0" smtClean="0"/>
              <a:t>11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03336894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9041" y="861929"/>
            <a:ext cx="95123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0" dirty="0"/>
              <a:t>ООО </a:t>
            </a:r>
            <a:r>
              <a:rPr lang="ru-RU" b="0" dirty="0" smtClean="0"/>
              <a:t>«</a:t>
            </a:r>
            <a:r>
              <a:rPr lang="ru-RU" b="0" dirty="0" err="1" smtClean="0"/>
              <a:t>Проджект</a:t>
            </a:r>
            <a:r>
              <a:rPr lang="ru-RU" b="0" dirty="0" smtClean="0"/>
              <a:t> </a:t>
            </a:r>
            <a:r>
              <a:rPr lang="ru-RU" b="0" dirty="0" err="1" smtClean="0"/>
              <a:t>Девелопмент</a:t>
            </a:r>
            <a:r>
              <a:rPr lang="ru-RU" b="0" dirty="0" smtClean="0"/>
              <a:t>»</a:t>
            </a:r>
            <a:endParaRPr lang="ru-RU" b="0" dirty="0"/>
          </a:p>
        </p:txBody>
      </p:sp>
      <p:sp>
        <p:nvSpPr>
          <p:cNvPr id="3" name="Содержимое 10"/>
          <p:cNvSpPr txBox="1">
            <a:spLocks/>
          </p:cNvSpPr>
          <p:nvPr/>
        </p:nvSpPr>
        <p:spPr>
          <a:xfrm>
            <a:off x="739041" y="86894"/>
            <a:ext cx="9398000" cy="97348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30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02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74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46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ru-RU" altLang="ru-RU" sz="2400" kern="0" dirty="0" smtClean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Проект:</a:t>
            </a:r>
            <a:r>
              <a:rPr lang="ru-RU" altLang="ru-RU" sz="2000" kern="0" dirty="0" smtClean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kumimoji="1" lang="ru-RU" sz="2000" dirty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Создание многопрофильного технопарка в рамках создания технико-внедренческой зоны "Лихачевский 2" в г. Долгопрудный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39443" y="1426392"/>
            <a:ext cx="2863195" cy="950371"/>
          </a:xfrm>
          <a:prstGeom prst="roundRect">
            <a:avLst/>
          </a:prstGeom>
          <a:gradFill flip="none" rotWithShape="1">
            <a:gsLst>
              <a:gs pos="0">
                <a:srgbClr val="66CCFF">
                  <a:tint val="66000"/>
                  <a:satMod val="160000"/>
                </a:srgbClr>
              </a:gs>
              <a:gs pos="50000">
                <a:srgbClr val="66CCFF">
                  <a:tint val="44500"/>
                  <a:satMod val="160000"/>
                </a:srgbClr>
              </a:gs>
              <a:gs pos="100000">
                <a:srgbClr val="66CCFF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ПРЕДИНВЕСТИЦИОННАЯ СТАДИЯ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2015-2016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898798" y="1432559"/>
            <a:ext cx="2792500" cy="950371"/>
          </a:xfrm>
          <a:prstGeom prst="roundRect">
            <a:avLst/>
          </a:prstGeom>
          <a:gradFill flip="none" rotWithShape="1">
            <a:gsLst>
              <a:gs pos="0">
                <a:srgbClr val="66CCFF">
                  <a:tint val="66000"/>
                  <a:satMod val="160000"/>
                </a:srgbClr>
              </a:gs>
              <a:gs pos="50000">
                <a:srgbClr val="66CCFF">
                  <a:tint val="44500"/>
                  <a:satMod val="160000"/>
                </a:srgbClr>
              </a:gs>
              <a:gs pos="100000">
                <a:srgbClr val="66CCFF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ИНВЕСТИЦИОННАЯ СТАДИЯ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2016-2019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541398" y="1430898"/>
            <a:ext cx="2618602" cy="953691"/>
          </a:xfrm>
          <a:prstGeom prst="roundRect">
            <a:avLst/>
          </a:prstGeom>
          <a:gradFill flip="none" rotWithShape="1">
            <a:gsLst>
              <a:gs pos="0">
                <a:srgbClr val="66CCFF">
                  <a:tint val="66000"/>
                  <a:satMod val="160000"/>
                </a:srgbClr>
              </a:gs>
              <a:gs pos="50000">
                <a:srgbClr val="66CCFF">
                  <a:tint val="44500"/>
                  <a:satMod val="160000"/>
                </a:srgbClr>
              </a:gs>
              <a:gs pos="100000">
                <a:srgbClr val="66CCFF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ЭКСПЛУАТАЦИОННАЯ СТАДИЯ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2019-2029</a:t>
            </a:r>
          </a:p>
        </p:txBody>
      </p:sp>
      <p:sp>
        <p:nvSpPr>
          <p:cNvPr id="7" name="Стрелка вправо с вырезом 6"/>
          <p:cNvSpPr/>
          <p:nvPr/>
        </p:nvSpPr>
        <p:spPr>
          <a:xfrm>
            <a:off x="3114432" y="1772794"/>
            <a:ext cx="767508" cy="470002"/>
          </a:xfrm>
          <a:prstGeom prst="notchedRightArrow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с вырезом 7"/>
          <p:cNvSpPr/>
          <p:nvPr/>
        </p:nvSpPr>
        <p:spPr>
          <a:xfrm>
            <a:off x="6708156" y="1716298"/>
            <a:ext cx="789927" cy="444456"/>
          </a:xfrm>
          <a:prstGeom prst="notchedRightArrow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64870" y="2703644"/>
            <a:ext cx="2812340" cy="673672"/>
          </a:xfrm>
          <a:prstGeom prst="rect">
            <a:avLst/>
          </a:prstGeom>
          <a:gradFill flip="none" rotWithShape="1">
            <a:gsLst>
              <a:gs pos="0">
                <a:srgbClr val="1D83A3">
                  <a:shade val="30000"/>
                  <a:satMod val="115000"/>
                </a:srgbClr>
              </a:gs>
              <a:gs pos="50000">
                <a:srgbClr val="1D83A3">
                  <a:shade val="67500"/>
                  <a:satMod val="115000"/>
                </a:srgbClr>
              </a:gs>
              <a:gs pos="100000">
                <a:srgbClr val="1D83A3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3">
                    <a:lumMod val="95000"/>
                  </a:schemeClr>
                </a:solidFill>
              </a:rPr>
              <a:t>Подготовка концепции и бизнес-плана  проекта</a:t>
            </a:r>
            <a:endParaRPr lang="ru-RU" sz="1400" dirty="0">
              <a:solidFill>
                <a:schemeClr val="accent3">
                  <a:lumMod val="9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3041" y="3571332"/>
            <a:ext cx="2820972" cy="857637"/>
          </a:xfrm>
          <a:prstGeom prst="rect">
            <a:avLst/>
          </a:prstGeom>
          <a:gradFill flip="none" rotWithShape="1">
            <a:gsLst>
              <a:gs pos="0">
                <a:srgbClr val="1D83A3">
                  <a:shade val="30000"/>
                  <a:satMod val="115000"/>
                </a:srgbClr>
              </a:gs>
              <a:gs pos="50000">
                <a:srgbClr val="1D83A3">
                  <a:shade val="67500"/>
                  <a:satMod val="115000"/>
                </a:srgbClr>
              </a:gs>
              <a:gs pos="100000">
                <a:srgbClr val="1D83A3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3">
                    <a:lumMod val="95000"/>
                  </a:schemeClr>
                </a:solidFill>
              </a:rPr>
              <a:t>Получение ИРД, правоустанавливающей документации, ТУ на подключение к сетям</a:t>
            </a:r>
            <a:endParaRPr lang="ru-RU" sz="1400" dirty="0">
              <a:solidFill>
                <a:schemeClr val="accent3">
                  <a:lumMod val="9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2090" y="4593322"/>
            <a:ext cx="2812341" cy="851586"/>
          </a:xfrm>
          <a:prstGeom prst="rect">
            <a:avLst/>
          </a:prstGeom>
          <a:gradFill flip="none" rotWithShape="1">
            <a:gsLst>
              <a:gs pos="0">
                <a:srgbClr val="1D83A3">
                  <a:shade val="30000"/>
                  <a:satMod val="115000"/>
                </a:srgbClr>
              </a:gs>
              <a:gs pos="50000">
                <a:srgbClr val="1D83A3">
                  <a:shade val="67500"/>
                  <a:satMod val="115000"/>
                </a:srgbClr>
              </a:gs>
              <a:gs pos="100000">
                <a:srgbClr val="1D83A3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3">
                    <a:lumMod val="95000"/>
                  </a:schemeClr>
                </a:solidFill>
              </a:rPr>
              <a:t>Определение (создание) управляющей компании технопарка</a:t>
            </a:r>
            <a:endParaRPr lang="ru-RU" sz="1400" dirty="0">
              <a:solidFill>
                <a:schemeClr val="accent3">
                  <a:lumMod val="9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3663" y="5584039"/>
            <a:ext cx="2820973" cy="874630"/>
          </a:xfrm>
          <a:prstGeom prst="rect">
            <a:avLst/>
          </a:prstGeom>
          <a:gradFill flip="none" rotWithShape="1">
            <a:gsLst>
              <a:gs pos="0">
                <a:srgbClr val="1D83A3">
                  <a:shade val="30000"/>
                  <a:satMod val="115000"/>
                </a:srgbClr>
              </a:gs>
              <a:gs pos="50000">
                <a:srgbClr val="1D83A3">
                  <a:shade val="67500"/>
                  <a:satMod val="115000"/>
                </a:srgbClr>
              </a:gs>
              <a:gs pos="100000">
                <a:srgbClr val="1D83A3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3">
                    <a:lumMod val="95000"/>
                  </a:schemeClr>
                </a:solidFill>
              </a:rPr>
              <a:t>Заключение соглашений о намерениях с потенциальными резидентами ТВЗ</a:t>
            </a:r>
            <a:endParaRPr lang="ru-RU" sz="1400" dirty="0">
              <a:solidFill>
                <a:schemeClr val="accent3">
                  <a:lumMod val="9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53893" y="2671223"/>
            <a:ext cx="2738410" cy="664031"/>
          </a:xfrm>
          <a:prstGeom prst="rect">
            <a:avLst/>
          </a:prstGeom>
          <a:gradFill flip="none" rotWithShape="1">
            <a:gsLst>
              <a:gs pos="0">
                <a:srgbClr val="1D83A3">
                  <a:shade val="30000"/>
                  <a:satMod val="115000"/>
                </a:srgbClr>
              </a:gs>
              <a:gs pos="50000">
                <a:srgbClr val="1D83A3">
                  <a:shade val="67500"/>
                  <a:satMod val="115000"/>
                </a:srgbClr>
              </a:gs>
              <a:gs pos="100000">
                <a:srgbClr val="1D83A3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3">
                    <a:lumMod val="95000"/>
                  </a:schemeClr>
                </a:solidFill>
              </a:rPr>
              <a:t>Проектирование</a:t>
            </a:r>
            <a:endParaRPr lang="ru-RU" sz="1400" dirty="0">
              <a:solidFill>
                <a:schemeClr val="accent3">
                  <a:lumMod val="9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63363" y="3487151"/>
            <a:ext cx="2732867" cy="901073"/>
          </a:xfrm>
          <a:prstGeom prst="rect">
            <a:avLst/>
          </a:prstGeom>
          <a:gradFill flip="none" rotWithShape="1">
            <a:gsLst>
              <a:gs pos="0">
                <a:srgbClr val="1D83A3">
                  <a:shade val="30000"/>
                  <a:satMod val="115000"/>
                </a:srgbClr>
              </a:gs>
              <a:gs pos="50000">
                <a:srgbClr val="1D83A3">
                  <a:shade val="67500"/>
                  <a:satMod val="115000"/>
                </a:srgbClr>
              </a:gs>
              <a:gs pos="100000">
                <a:srgbClr val="1D83A3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3">
                    <a:lumMod val="95000"/>
                  </a:schemeClr>
                </a:solidFill>
              </a:rPr>
              <a:t>Экспертиза проектной документации, получение разрешения на строительство</a:t>
            </a:r>
            <a:endParaRPr lang="ru-RU" sz="1400" dirty="0">
              <a:solidFill>
                <a:schemeClr val="accent3">
                  <a:lumMod val="9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967512" y="4540121"/>
            <a:ext cx="2724567" cy="855260"/>
          </a:xfrm>
          <a:prstGeom prst="rect">
            <a:avLst/>
          </a:prstGeom>
          <a:gradFill flip="none" rotWithShape="1">
            <a:gsLst>
              <a:gs pos="0">
                <a:srgbClr val="1D83A3">
                  <a:shade val="30000"/>
                  <a:satMod val="115000"/>
                </a:srgbClr>
              </a:gs>
              <a:gs pos="50000">
                <a:srgbClr val="1D83A3">
                  <a:shade val="67500"/>
                  <a:satMod val="115000"/>
                </a:srgbClr>
              </a:gs>
              <a:gs pos="100000">
                <a:srgbClr val="1D83A3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3">
                    <a:lumMod val="95000"/>
                  </a:schemeClr>
                </a:solidFill>
              </a:rPr>
              <a:t>Закупка и поставка оборудования</a:t>
            </a:r>
            <a:endParaRPr lang="ru-RU" sz="1400" dirty="0">
              <a:solidFill>
                <a:schemeClr val="accent3">
                  <a:lumMod val="9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963363" y="5547278"/>
            <a:ext cx="2732867" cy="874630"/>
          </a:xfrm>
          <a:prstGeom prst="rect">
            <a:avLst/>
          </a:prstGeom>
          <a:gradFill flip="none" rotWithShape="1">
            <a:gsLst>
              <a:gs pos="0">
                <a:srgbClr val="1D83A3">
                  <a:shade val="30000"/>
                  <a:satMod val="115000"/>
                </a:srgbClr>
              </a:gs>
              <a:gs pos="50000">
                <a:srgbClr val="1D83A3">
                  <a:shade val="67500"/>
                  <a:satMod val="115000"/>
                </a:srgbClr>
              </a:gs>
              <a:gs pos="100000">
                <a:srgbClr val="1D83A3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3">
                    <a:lumMod val="95000"/>
                  </a:schemeClr>
                </a:solidFill>
              </a:rPr>
              <a:t>Строительство офисных, производственно-лабораторных и складских объектов</a:t>
            </a:r>
            <a:endParaRPr lang="ru-RU" sz="1400" dirty="0">
              <a:solidFill>
                <a:schemeClr val="accent3">
                  <a:lumMod val="9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543803" y="2625217"/>
            <a:ext cx="2632640" cy="1045917"/>
          </a:xfrm>
          <a:prstGeom prst="rect">
            <a:avLst/>
          </a:prstGeom>
          <a:gradFill flip="none" rotWithShape="1">
            <a:gsLst>
              <a:gs pos="0">
                <a:srgbClr val="1D83A3">
                  <a:shade val="30000"/>
                  <a:satMod val="115000"/>
                </a:srgbClr>
              </a:gs>
              <a:gs pos="50000">
                <a:srgbClr val="1D83A3">
                  <a:shade val="67500"/>
                  <a:satMod val="115000"/>
                </a:srgbClr>
              </a:gs>
              <a:gs pos="100000">
                <a:srgbClr val="1D83A3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3">
                    <a:lumMod val="95000"/>
                  </a:schemeClr>
                </a:solidFill>
              </a:rPr>
              <a:t>Ввод в эксплуатацию </a:t>
            </a:r>
            <a:r>
              <a:rPr lang="ru-RU" sz="1400" dirty="0" smtClean="0">
                <a:solidFill>
                  <a:schemeClr val="accent3"/>
                </a:solidFill>
              </a:rPr>
              <a:t>(2019г.)</a:t>
            </a:r>
            <a:endParaRPr lang="ru-RU" sz="1400" dirty="0">
              <a:solidFill>
                <a:schemeClr val="accent3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535582" y="3881381"/>
            <a:ext cx="2624418" cy="1273215"/>
          </a:xfrm>
          <a:prstGeom prst="rect">
            <a:avLst/>
          </a:prstGeom>
          <a:gradFill flip="none" rotWithShape="1">
            <a:gsLst>
              <a:gs pos="0">
                <a:srgbClr val="1D83A3">
                  <a:shade val="30000"/>
                  <a:satMod val="115000"/>
                </a:srgbClr>
              </a:gs>
              <a:gs pos="50000">
                <a:srgbClr val="1D83A3">
                  <a:shade val="67500"/>
                  <a:satMod val="115000"/>
                </a:srgbClr>
              </a:gs>
              <a:gs pos="100000">
                <a:srgbClr val="1D83A3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3">
                    <a:lumMod val="95000"/>
                  </a:schemeClr>
                </a:solidFill>
              </a:rPr>
              <a:t>Постепенное наращивание производственных мощностей и выход на запланированные объемы </a:t>
            </a:r>
            <a:br>
              <a:rPr lang="ru-RU" sz="1400" dirty="0" smtClean="0">
                <a:solidFill>
                  <a:schemeClr val="accent3">
                    <a:lumMod val="95000"/>
                  </a:schemeClr>
                </a:solidFill>
              </a:rPr>
            </a:br>
            <a:r>
              <a:rPr lang="ru-RU" sz="1400" dirty="0" smtClean="0">
                <a:solidFill>
                  <a:schemeClr val="accent3"/>
                </a:solidFill>
              </a:rPr>
              <a:t>(2020-2021)</a:t>
            </a:r>
            <a:endParaRPr lang="ru-RU" sz="1400" dirty="0">
              <a:solidFill>
                <a:schemeClr val="accent3"/>
              </a:solidFill>
            </a:endParaRPr>
          </a:p>
        </p:txBody>
      </p:sp>
      <p:sp>
        <p:nvSpPr>
          <p:cNvPr id="20" name="TextBox 19"/>
          <p:cNvSpPr txBox="1"/>
          <p:nvPr/>
        </p:nvSpPr>
        <p:spPr bwMode="auto">
          <a:xfrm>
            <a:off x="9745884" y="6406634"/>
            <a:ext cx="44046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dirty="0" smtClean="0"/>
              <a:t>12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13522174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6927" y="1889583"/>
            <a:ext cx="11193516" cy="11562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u="sng" dirty="0" smtClean="0">
                <a:solidFill>
                  <a:srgbClr val="002060"/>
                </a:solidFill>
              </a:rPr>
              <a:t>Планируемый объем инвестиций</a:t>
            </a:r>
            <a:r>
              <a:rPr lang="ru-RU" dirty="0" smtClean="0">
                <a:solidFill>
                  <a:srgbClr val="002060"/>
                </a:solidFill>
              </a:rPr>
              <a:t> – </a:t>
            </a:r>
            <a:r>
              <a:rPr lang="ru-RU" b="0" dirty="0" smtClean="0">
                <a:solidFill>
                  <a:srgbClr val="002060"/>
                </a:solidFill>
              </a:rPr>
              <a:t>640 млн. руб.</a:t>
            </a:r>
          </a:p>
          <a:p>
            <a:pPr algn="l"/>
            <a:r>
              <a:rPr lang="ru-RU" b="0" dirty="0" smtClean="0">
                <a:solidFill>
                  <a:srgbClr val="002060"/>
                </a:solidFill>
              </a:rPr>
              <a:t>(в том числе высокотехнологичное  оборудование - 320 млн. руб.)</a:t>
            </a:r>
          </a:p>
          <a:p>
            <a:pPr algn="l"/>
            <a:endParaRPr lang="ru-RU" dirty="0" smtClean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8740" y="4734691"/>
            <a:ext cx="10968646" cy="11351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u="sng" dirty="0" smtClean="0">
                <a:solidFill>
                  <a:schemeClr val="accent6">
                    <a:lumMod val="50000"/>
                  </a:schemeClr>
                </a:solidFill>
              </a:rPr>
              <a:t>Срок ввода в эксплуатацию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0" dirty="0" smtClean="0">
                <a:solidFill>
                  <a:schemeClr val="accent6">
                    <a:lumMod val="50000"/>
                  </a:schemeClr>
                </a:solidFill>
              </a:rPr>
              <a:t>2019 г.</a:t>
            </a:r>
          </a:p>
          <a:p>
            <a:pPr algn="l"/>
            <a:r>
              <a:rPr lang="ru-RU" u="sng" dirty="0" smtClean="0">
                <a:solidFill>
                  <a:schemeClr val="accent6">
                    <a:lumMod val="50000"/>
                  </a:schemeClr>
                </a:solidFill>
              </a:rPr>
              <a:t>Срок окупаемости проекта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0" dirty="0" smtClean="0">
                <a:solidFill>
                  <a:schemeClr val="accent6">
                    <a:lumMod val="50000"/>
                  </a:schemeClr>
                </a:solidFill>
              </a:rPr>
              <a:t>10 лет (2025г.)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6927" y="1407946"/>
            <a:ext cx="39108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ru-RU" u="sng" dirty="0" smtClean="0">
                <a:solidFill>
                  <a:srgbClr val="002060"/>
                </a:solidFill>
                <a:latin typeface="+mn-lt"/>
              </a:rPr>
              <a:t>Период планирования </a:t>
            </a:r>
            <a:r>
              <a:rPr lang="ru-RU" b="0" dirty="0" smtClean="0">
                <a:solidFill>
                  <a:srgbClr val="002060"/>
                </a:solidFill>
                <a:latin typeface="+mn-lt"/>
              </a:rPr>
              <a:t>15 лет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47700" y="901391"/>
            <a:ext cx="95123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0" dirty="0"/>
              <a:t>ООО </a:t>
            </a:r>
            <a:r>
              <a:rPr lang="ru-RU" b="0" dirty="0" smtClean="0"/>
              <a:t>«</a:t>
            </a:r>
            <a:r>
              <a:rPr lang="ru-RU" b="0" dirty="0" err="1" smtClean="0"/>
              <a:t>Проджект</a:t>
            </a:r>
            <a:r>
              <a:rPr lang="ru-RU" b="0" dirty="0" smtClean="0"/>
              <a:t> </a:t>
            </a:r>
            <a:r>
              <a:rPr lang="ru-RU" b="0" dirty="0" err="1" smtClean="0"/>
              <a:t>Девелопмент</a:t>
            </a:r>
            <a:r>
              <a:rPr lang="ru-RU" b="0" dirty="0" smtClean="0"/>
              <a:t>»</a:t>
            </a:r>
            <a:endParaRPr lang="ru-RU" b="0" dirty="0"/>
          </a:p>
        </p:txBody>
      </p:sp>
      <p:sp>
        <p:nvSpPr>
          <p:cNvPr id="7" name="Содержимое 10"/>
          <p:cNvSpPr txBox="1">
            <a:spLocks/>
          </p:cNvSpPr>
          <p:nvPr/>
        </p:nvSpPr>
        <p:spPr>
          <a:xfrm>
            <a:off x="647700" y="84136"/>
            <a:ext cx="9398000" cy="97348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30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02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74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46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ru-RU" altLang="ru-RU" sz="2400" kern="0" dirty="0" smtClean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Проект: </a:t>
            </a:r>
            <a:r>
              <a:rPr kumimoji="1" lang="ru-RU" sz="2000" dirty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Создание многопрофильного технопарка в рамках создания технико-внедренческой зоны "Лихачевский 2" в г. Долгопрудный</a:t>
            </a:r>
          </a:p>
        </p:txBody>
      </p:sp>
      <p:pic>
        <p:nvPicPr>
          <p:cNvPr id="10" name="Picture 3" descr="C:\Documents and Settings\mii-guest\Рабочий стол\iStock_000009047937Mediu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0900" y="3746500"/>
            <a:ext cx="4229100" cy="3111500"/>
          </a:xfrm>
          <a:prstGeom prst="rect">
            <a:avLst/>
          </a:prstGeom>
          <a:noFill/>
        </p:spPr>
      </p:pic>
      <p:sp>
        <p:nvSpPr>
          <p:cNvPr id="11" name="Содержимое 6"/>
          <p:cNvSpPr txBox="1">
            <a:spLocks/>
          </p:cNvSpPr>
          <p:nvPr/>
        </p:nvSpPr>
        <p:spPr>
          <a:xfrm>
            <a:off x="406927" y="2841970"/>
            <a:ext cx="10959407" cy="274771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30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02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74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46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 algn="just"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Создание </a:t>
            </a:r>
            <a:r>
              <a:rPr lang="ru-RU" sz="2000" u="sng" dirty="0">
                <a:solidFill>
                  <a:srgbClr val="002060"/>
                </a:solidFill>
              </a:rPr>
              <a:t>290 рабочих мест</a:t>
            </a:r>
            <a:r>
              <a:rPr lang="ru-RU" sz="2000" dirty="0">
                <a:solidFill>
                  <a:srgbClr val="002060"/>
                </a:solidFill>
              </a:rPr>
              <a:t>, </a:t>
            </a:r>
            <a:r>
              <a:rPr lang="ru-RU" sz="2000" b="0" dirty="0">
                <a:solidFill>
                  <a:srgbClr val="002060"/>
                </a:solidFill>
              </a:rPr>
              <a:t>в том числе высокопроизводительных </a:t>
            </a:r>
            <a:r>
              <a:rPr lang="ru-RU" sz="2000" b="0" dirty="0" smtClean="0">
                <a:solidFill>
                  <a:srgbClr val="002060"/>
                </a:solidFill>
              </a:rPr>
              <a:t>200</a:t>
            </a:r>
          </a:p>
          <a:p>
            <a:pPr marL="0" lvl="0" indent="0" algn="just">
              <a:buNone/>
            </a:pPr>
            <a:r>
              <a:rPr lang="ru-RU" sz="2000" u="sng" dirty="0" smtClean="0">
                <a:solidFill>
                  <a:srgbClr val="002060"/>
                </a:solidFill>
              </a:rPr>
              <a:t>Поступления </a:t>
            </a:r>
            <a:r>
              <a:rPr lang="ru-RU" sz="2000" u="sng" dirty="0">
                <a:solidFill>
                  <a:srgbClr val="002060"/>
                </a:solidFill>
              </a:rPr>
              <a:t>в бюджеты </a:t>
            </a:r>
            <a:r>
              <a:rPr lang="ru-RU" sz="2000" b="0" dirty="0">
                <a:solidFill>
                  <a:srgbClr val="002060"/>
                </a:solidFill>
              </a:rPr>
              <a:t>в размере 967 млн. руб.</a:t>
            </a:r>
          </a:p>
          <a:p>
            <a:pPr marL="0" lvl="0" indent="0" algn="just"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- </a:t>
            </a:r>
            <a:r>
              <a:rPr lang="ru-RU" sz="2000" dirty="0">
                <a:solidFill>
                  <a:srgbClr val="002060"/>
                </a:solidFill>
              </a:rPr>
              <a:t>федеральный: </a:t>
            </a:r>
            <a:r>
              <a:rPr lang="ru-RU" sz="2000" b="0" dirty="0">
                <a:solidFill>
                  <a:srgbClr val="002060"/>
                </a:solidFill>
              </a:rPr>
              <a:t>692</a:t>
            </a:r>
          </a:p>
          <a:p>
            <a:pPr marL="0" lvl="0" indent="0" algn="just">
              <a:buNone/>
            </a:pPr>
            <a:r>
              <a:rPr lang="ru-RU" sz="2000" dirty="0">
                <a:solidFill>
                  <a:srgbClr val="002060"/>
                </a:solidFill>
              </a:rPr>
              <a:t>- региональный: </a:t>
            </a:r>
            <a:r>
              <a:rPr lang="ru-RU" sz="2000" b="0" dirty="0">
                <a:solidFill>
                  <a:srgbClr val="002060"/>
                </a:solidFill>
              </a:rPr>
              <a:t>194</a:t>
            </a:r>
          </a:p>
          <a:p>
            <a:pPr marL="0" lvl="0" indent="0" algn="just">
              <a:buNone/>
            </a:pPr>
            <a:r>
              <a:rPr lang="ru-RU" sz="2000" dirty="0">
                <a:solidFill>
                  <a:srgbClr val="002060"/>
                </a:solidFill>
              </a:rPr>
              <a:t>- местный: </a:t>
            </a:r>
            <a:r>
              <a:rPr lang="ru-RU" sz="2000" b="0" dirty="0">
                <a:solidFill>
                  <a:srgbClr val="002060"/>
                </a:solidFill>
              </a:rPr>
              <a:t>181</a:t>
            </a:r>
          </a:p>
        </p:txBody>
      </p:sp>
      <p:sp>
        <p:nvSpPr>
          <p:cNvPr id="12" name="TextBox 11"/>
          <p:cNvSpPr txBox="1"/>
          <p:nvPr/>
        </p:nvSpPr>
        <p:spPr bwMode="auto">
          <a:xfrm>
            <a:off x="9711159" y="6406634"/>
            <a:ext cx="47519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dirty="0" smtClean="0"/>
              <a:t>13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586096914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6131686"/>
              </p:ext>
            </p:extLst>
          </p:nvPr>
        </p:nvGraphicFramePr>
        <p:xfrm>
          <a:off x="325083" y="1313180"/>
          <a:ext cx="9697015" cy="53766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14326"/>
                <a:gridCol w="992462"/>
                <a:gridCol w="920717"/>
                <a:gridCol w="1016377"/>
                <a:gridCol w="1065335"/>
                <a:gridCol w="991332"/>
                <a:gridCol w="1096466"/>
              </a:tblGrid>
              <a:tr h="564448"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smtClean="0"/>
                        <a:t>Инвестиции</a:t>
                      </a:r>
                      <a:endParaRPr lang="ru-RU" sz="2000" dirty="0"/>
                    </a:p>
                  </a:txBody>
                  <a:tcPr anchor="ctr">
                    <a:solidFill>
                      <a:srgbClr val="3D6BC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Итого</a:t>
                      </a:r>
                      <a:endParaRPr lang="ru-RU" dirty="0"/>
                    </a:p>
                  </a:txBody>
                  <a:tcPr anchor="ctr">
                    <a:solidFill>
                      <a:srgbClr val="3D6BC7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Объем инвестиций (прогноз), тыс. руб.</a:t>
                      </a:r>
                      <a:endParaRPr lang="ru-RU" dirty="0"/>
                    </a:p>
                  </a:txBody>
                  <a:tcPr anchor="ctr">
                    <a:solidFill>
                      <a:srgbClr val="3D6BC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254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2016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3D6BC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2017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3D6BC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2018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3D6BC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2019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3D6BC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2020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3D6BC7"/>
                    </a:solidFill>
                  </a:tcPr>
                </a:tc>
              </a:tr>
              <a:tr h="725721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Объем инвестиций по годам</a:t>
                      </a:r>
                    </a:p>
                  </a:txBody>
                  <a:tcPr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0" dirty="0" smtClean="0"/>
                        <a:t>640 000</a:t>
                      </a:r>
                      <a:endParaRPr lang="ru-RU" sz="1600" b="0" dirty="0"/>
                    </a:p>
                  </a:txBody>
                  <a:tcPr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30 000</a:t>
                      </a:r>
                      <a:endParaRPr lang="ru-RU" sz="1600" dirty="0"/>
                    </a:p>
                  </a:txBody>
                  <a:tcPr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90 000</a:t>
                      </a:r>
                      <a:endParaRPr lang="ru-RU" sz="1600" dirty="0"/>
                    </a:p>
                  </a:txBody>
                  <a:tcPr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100 000</a:t>
                      </a:r>
                      <a:endParaRPr lang="ru-RU" sz="1600" dirty="0"/>
                    </a:p>
                  </a:txBody>
                  <a:tcPr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420 000</a:t>
                      </a:r>
                      <a:endParaRPr lang="ru-RU" sz="1600" dirty="0"/>
                    </a:p>
                  </a:txBody>
                  <a:tcPr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-</a:t>
                      </a:r>
                      <a:endParaRPr lang="ru-RU" sz="1600" dirty="0"/>
                    </a:p>
                  </a:txBody>
                  <a:tcPr>
                    <a:solidFill>
                      <a:srgbClr val="DEEDFE"/>
                    </a:solidFill>
                  </a:tcPr>
                </a:tc>
              </a:tr>
              <a:tr h="6063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/>
                        <a:t>Общий объем инвестиций нарастающим итогом</a:t>
                      </a:r>
                    </a:p>
                  </a:txBody>
                  <a:tcPr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30 000</a:t>
                      </a:r>
                    </a:p>
                  </a:txBody>
                  <a:tcPr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120 000</a:t>
                      </a:r>
                      <a:endParaRPr lang="ru-RU" sz="1600" dirty="0"/>
                    </a:p>
                  </a:txBody>
                  <a:tcPr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220 000</a:t>
                      </a:r>
                      <a:endParaRPr lang="ru-RU" sz="1600" dirty="0"/>
                    </a:p>
                  </a:txBody>
                  <a:tcPr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640 000</a:t>
                      </a:r>
                      <a:endParaRPr lang="ru-RU" sz="1600" dirty="0"/>
                    </a:p>
                  </a:txBody>
                  <a:tcPr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640 000</a:t>
                      </a:r>
                      <a:endParaRPr lang="ru-RU" sz="1600" dirty="0"/>
                    </a:p>
                  </a:txBody>
                  <a:tcPr>
                    <a:solidFill>
                      <a:srgbClr val="BFDDFD"/>
                    </a:solidFill>
                  </a:tcPr>
                </a:tc>
              </a:tr>
              <a:tr h="412549">
                <a:tc gridSpan="7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i="1" dirty="0" smtClean="0"/>
                        <a:t>в том числе инвестиции:</a:t>
                      </a:r>
                    </a:p>
                  </a:txBody>
                  <a:tcPr>
                    <a:solidFill>
                      <a:srgbClr val="DEEDF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4155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объем инвестиций, направленных на создание, модернизацию и (или) реконструкцию инфраструктуры комплексного инвестиционного проекта</a:t>
                      </a:r>
                      <a:endParaRPr lang="ru-RU" sz="1600" dirty="0"/>
                    </a:p>
                  </a:txBody>
                  <a:tcPr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320 000</a:t>
                      </a:r>
                      <a:endParaRPr lang="ru-RU" sz="1600" dirty="0"/>
                    </a:p>
                  </a:txBody>
                  <a:tcPr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30 000</a:t>
                      </a:r>
                      <a:endParaRPr lang="ru-RU" sz="1600" dirty="0"/>
                    </a:p>
                  </a:txBody>
                  <a:tcPr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90 000</a:t>
                      </a:r>
                      <a:endParaRPr lang="ru-RU" sz="1600" dirty="0"/>
                    </a:p>
                  </a:txBody>
                  <a:tcPr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100 000</a:t>
                      </a:r>
                      <a:endParaRPr lang="ru-RU" sz="1600" dirty="0"/>
                    </a:p>
                  </a:txBody>
                  <a:tcPr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100000</a:t>
                      </a:r>
                      <a:endParaRPr lang="ru-RU" sz="1600" dirty="0"/>
                    </a:p>
                  </a:txBody>
                  <a:tcPr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-</a:t>
                      </a:r>
                      <a:endParaRPr lang="ru-RU" sz="1600" dirty="0"/>
                    </a:p>
                  </a:txBody>
                  <a:tcPr>
                    <a:solidFill>
                      <a:srgbClr val="BFDDFD"/>
                    </a:solidFill>
                  </a:tcPr>
                </a:tc>
              </a:tr>
              <a:tr h="124155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объем  инвестиций в высокотехнологичное оборудование инфраструктуры комплексного инвестиционного проекта</a:t>
                      </a:r>
                      <a:endParaRPr lang="ru-RU" sz="1600" dirty="0"/>
                    </a:p>
                  </a:txBody>
                  <a:tcPr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320 000</a:t>
                      </a:r>
                      <a:endParaRPr lang="ru-RU" sz="1600" dirty="0"/>
                    </a:p>
                  </a:txBody>
                  <a:tcPr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320000</a:t>
                      </a:r>
                      <a:endParaRPr lang="ru-RU" sz="1600" dirty="0"/>
                    </a:p>
                  </a:txBody>
                  <a:tcPr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-</a:t>
                      </a:r>
                      <a:endParaRPr lang="ru-RU" sz="1600" dirty="0"/>
                    </a:p>
                  </a:txBody>
                  <a:tcPr>
                    <a:solidFill>
                      <a:srgbClr val="DEEDFE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74700" y="783232"/>
            <a:ext cx="95123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0" dirty="0"/>
              <a:t>ООО </a:t>
            </a:r>
            <a:r>
              <a:rPr lang="ru-RU" b="0" dirty="0" smtClean="0"/>
              <a:t>«</a:t>
            </a:r>
            <a:r>
              <a:rPr lang="ru-RU" b="0" dirty="0" err="1" smtClean="0"/>
              <a:t>Проджект</a:t>
            </a:r>
            <a:r>
              <a:rPr lang="ru-RU" b="0" dirty="0" smtClean="0"/>
              <a:t> </a:t>
            </a:r>
            <a:r>
              <a:rPr lang="ru-RU" b="0" dirty="0" err="1" smtClean="0"/>
              <a:t>Девелопмент</a:t>
            </a:r>
            <a:r>
              <a:rPr lang="ru-RU" b="0" dirty="0" smtClean="0"/>
              <a:t>»</a:t>
            </a:r>
            <a:endParaRPr lang="ru-RU" b="0" dirty="0"/>
          </a:p>
        </p:txBody>
      </p:sp>
      <p:sp>
        <p:nvSpPr>
          <p:cNvPr id="4" name="Содержимое 10"/>
          <p:cNvSpPr txBox="1">
            <a:spLocks/>
          </p:cNvSpPr>
          <p:nvPr/>
        </p:nvSpPr>
        <p:spPr>
          <a:xfrm>
            <a:off x="624098" y="80020"/>
            <a:ext cx="9398000" cy="97348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30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02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74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46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ru-RU" altLang="ru-RU" sz="2400" kern="0" dirty="0" smtClean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Проект: </a:t>
            </a:r>
            <a:r>
              <a:rPr kumimoji="1" lang="ru-RU" sz="2000" dirty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Создание многопрофильного технопарка в рамках создания технико-внедренческой зоны "Лихачевский 2" в г. Долгопрудный</a:t>
            </a:r>
          </a:p>
        </p:txBody>
      </p:sp>
      <p:sp>
        <p:nvSpPr>
          <p:cNvPr id="6" name="TextBox 5"/>
          <p:cNvSpPr txBox="1"/>
          <p:nvPr/>
        </p:nvSpPr>
        <p:spPr bwMode="auto">
          <a:xfrm>
            <a:off x="9722734" y="6406634"/>
            <a:ext cx="46361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dirty="0" smtClean="0"/>
              <a:t>14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663351524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816883" y="77419"/>
            <a:ext cx="9216117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dirty="0" smtClean="0"/>
              <a:t>ООО «</a:t>
            </a:r>
            <a:r>
              <a:rPr lang="ru-RU" sz="4000" dirty="0" err="1" smtClean="0"/>
              <a:t>Проджект</a:t>
            </a:r>
            <a:r>
              <a:rPr lang="ru-RU" sz="4000" dirty="0" smtClean="0"/>
              <a:t> </a:t>
            </a:r>
            <a:r>
              <a:rPr lang="ru-RU" sz="4000" dirty="0" err="1" smtClean="0"/>
              <a:t>Девелопмент</a:t>
            </a:r>
            <a:r>
              <a:rPr lang="ru-RU" sz="4000" dirty="0" smtClean="0"/>
              <a:t>»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 bwMode="auto">
          <a:xfrm>
            <a:off x="312515" y="2233841"/>
            <a:ext cx="5911287" cy="5438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l"/>
            <a:r>
              <a:rPr lang="ru-RU" sz="1800" dirty="0" smtClean="0">
                <a:solidFill>
                  <a:srgbClr val="002060"/>
                </a:solidFill>
              </a:rPr>
              <a:t>ООО </a:t>
            </a:r>
            <a:r>
              <a:rPr lang="ru-RU" sz="1800" dirty="0">
                <a:solidFill>
                  <a:srgbClr val="002060"/>
                </a:solidFill>
              </a:rPr>
              <a:t>«</a:t>
            </a:r>
            <a:r>
              <a:rPr lang="ru-RU" sz="1800" dirty="0" err="1">
                <a:solidFill>
                  <a:srgbClr val="002060"/>
                </a:solidFill>
              </a:rPr>
              <a:t>Проджект</a:t>
            </a:r>
            <a:r>
              <a:rPr lang="ru-RU" sz="1800" dirty="0">
                <a:solidFill>
                  <a:srgbClr val="002060"/>
                </a:solidFill>
              </a:rPr>
              <a:t> </a:t>
            </a:r>
            <a:r>
              <a:rPr lang="ru-RU" sz="1800" dirty="0" err="1">
                <a:solidFill>
                  <a:srgbClr val="002060"/>
                </a:solidFill>
              </a:rPr>
              <a:t>девелопмент</a:t>
            </a:r>
            <a:r>
              <a:rPr lang="ru-RU" sz="1800" dirty="0">
                <a:solidFill>
                  <a:srgbClr val="002060"/>
                </a:solidFill>
              </a:rPr>
              <a:t>»</a:t>
            </a:r>
          </a:p>
          <a:p>
            <a:pPr algn="l"/>
            <a:r>
              <a:rPr lang="ru-RU" sz="1800" u="sng" dirty="0">
                <a:solidFill>
                  <a:srgbClr val="002060"/>
                </a:solidFill>
              </a:rPr>
              <a:t>Адрес:</a:t>
            </a:r>
            <a:r>
              <a:rPr lang="ru-RU" sz="1800" dirty="0">
                <a:solidFill>
                  <a:srgbClr val="002060"/>
                </a:solidFill>
              </a:rPr>
              <a:t> Московская область, </a:t>
            </a:r>
            <a:r>
              <a:rPr lang="ru-RU" sz="1800" dirty="0" smtClean="0">
                <a:solidFill>
                  <a:srgbClr val="002060"/>
                </a:solidFill>
              </a:rPr>
              <a:t>г. </a:t>
            </a:r>
            <a:r>
              <a:rPr lang="ru-RU" sz="1800" dirty="0">
                <a:solidFill>
                  <a:srgbClr val="002060"/>
                </a:solidFill>
              </a:rPr>
              <a:t>Долгопрудный,   </a:t>
            </a:r>
            <a:endParaRPr lang="ru-RU" sz="1800" dirty="0" smtClean="0">
              <a:solidFill>
                <a:srgbClr val="002060"/>
              </a:solidFill>
            </a:endParaRPr>
          </a:p>
          <a:p>
            <a:pPr algn="l"/>
            <a:r>
              <a:rPr lang="ru-RU" sz="1800" dirty="0" smtClean="0">
                <a:solidFill>
                  <a:srgbClr val="002060"/>
                </a:solidFill>
              </a:rPr>
              <a:t>Лихачевский </a:t>
            </a:r>
            <a:r>
              <a:rPr lang="ru-RU" sz="1800" dirty="0">
                <a:solidFill>
                  <a:srgbClr val="002060"/>
                </a:solidFill>
              </a:rPr>
              <a:t>пр., д.4, стр. 1               </a:t>
            </a:r>
          </a:p>
          <a:p>
            <a:pPr algn="l"/>
            <a:r>
              <a:rPr lang="ru-RU" sz="1800" u="sng" dirty="0" smtClean="0">
                <a:solidFill>
                  <a:srgbClr val="002060"/>
                </a:solidFill>
              </a:rPr>
              <a:t>ОГРН</a:t>
            </a:r>
            <a:r>
              <a:rPr lang="ru-RU" sz="1800" dirty="0" smtClean="0">
                <a:solidFill>
                  <a:srgbClr val="002060"/>
                </a:solidFill>
              </a:rPr>
              <a:t>  </a:t>
            </a:r>
            <a:r>
              <a:rPr lang="ru-RU" sz="1800" dirty="0">
                <a:solidFill>
                  <a:srgbClr val="002060"/>
                </a:solidFill>
              </a:rPr>
              <a:t>1055009317637          </a:t>
            </a:r>
            <a:endParaRPr lang="ru-RU" sz="1800" dirty="0" smtClean="0">
              <a:solidFill>
                <a:srgbClr val="002060"/>
              </a:solidFill>
            </a:endParaRPr>
          </a:p>
          <a:p>
            <a:pPr algn="l"/>
            <a:r>
              <a:rPr lang="ru-RU" sz="1800" u="sng" dirty="0" smtClean="0">
                <a:solidFill>
                  <a:srgbClr val="002060"/>
                </a:solidFill>
              </a:rPr>
              <a:t>ИНН</a:t>
            </a:r>
            <a:r>
              <a:rPr lang="ru-RU" sz="1800" dirty="0" smtClean="0">
                <a:solidFill>
                  <a:srgbClr val="002060"/>
                </a:solidFill>
              </a:rPr>
              <a:t> </a:t>
            </a:r>
            <a:r>
              <a:rPr lang="ru-RU" sz="1800" dirty="0">
                <a:solidFill>
                  <a:srgbClr val="002060"/>
                </a:solidFill>
              </a:rPr>
              <a:t>5008038615</a:t>
            </a:r>
          </a:p>
          <a:p>
            <a:pPr algn="l"/>
            <a:r>
              <a:rPr lang="ru-RU" sz="1800" u="sng" dirty="0" smtClean="0">
                <a:solidFill>
                  <a:srgbClr val="002060"/>
                </a:solidFill>
              </a:rPr>
              <a:t>Уставный капитал </a:t>
            </a:r>
            <a:r>
              <a:rPr lang="ru-RU" sz="1800" dirty="0" smtClean="0">
                <a:solidFill>
                  <a:srgbClr val="002060"/>
                </a:solidFill>
              </a:rPr>
              <a:t>15 000 руб.</a:t>
            </a:r>
          </a:p>
          <a:p>
            <a:pPr algn="l"/>
            <a:r>
              <a:rPr lang="ru-RU" sz="1800" u="sng" dirty="0" smtClean="0">
                <a:solidFill>
                  <a:srgbClr val="002060"/>
                </a:solidFill>
              </a:rPr>
              <a:t>Форма </a:t>
            </a:r>
            <a:r>
              <a:rPr lang="ru-RU" sz="1800" u="sng" dirty="0">
                <a:solidFill>
                  <a:srgbClr val="002060"/>
                </a:solidFill>
              </a:rPr>
              <a:t>собственности управляющей компании: </a:t>
            </a:r>
          </a:p>
          <a:p>
            <a:pPr algn="l"/>
            <a:r>
              <a:rPr lang="ru-RU" sz="1800" dirty="0" smtClean="0">
                <a:solidFill>
                  <a:srgbClr val="002060"/>
                </a:solidFill>
              </a:rPr>
              <a:t>частная</a:t>
            </a:r>
            <a:endParaRPr lang="ru-RU" sz="1800" dirty="0">
              <a:solidFill>
                <a:srgbClr val="002060"/>
              </a:solidFill>
            </a:endParaRPr>
          </a:p>
          <a:p>
            <a:pPr algn="l"/>
            <a:r>
              <a:rPr lang="ru-RU" sz="1800" u="sng" dirty="0">
                <a:solidFill>
                  <a:srgbClr val="002060"/>
                </a:solidFill>
              </a:rPr>
              <a:t>Генеральный директор </a:t>
            </a:r>
            <a:endParaRPr lang="ru-RU" sz="1800" u="sng" dirty="0" smtClean="0">
              <a:solidFill>
                <a:srgbClr val="002060"/>
              </a:solidFill>
            </a:endParaRPr>
          </a:p>
          <a:p>
            <a:pPr algn="l"/>
            <a:r>
              <a:rPr lang="ru-RU" sz="1800" dirty="0" smtClean="0">
                <a:solidFill>
                  <a:srgbClr val="C00000"/>
                </a:solidFill>
              </a:rPr>
              <a:t>Юдин </a:t>
            </a:r>
            <a:r>
              <a:rPr lang="ru-RU" sz="1800" dirty="0">
                <a:solidFill>
                  <a:srgbClr val="C00000"/>
                </a:solidFill>
              </a:rPr>
              <a:t>Андрей </a:t>
            </a:r>
            <a:r>
              <a:rPr lang="ru-RU" sz="1800" dirty="0" smtClean="0">
                <a:solidFill>
                  <a:srgbClr val="C00000"/>
                </a:solidFill>
              </a:rPr>
              <a:t>Вениаминович </a:t>
            </a:r>
          </a:p>
          <a:p>
            <a:pPr algn="l"/>
            <a:r>
              <a:rPr lang="ru-RU" sz="1800" u="sng" dirty="0" smtClean="0">
                <a:solidFill>
                  <a:srgbClr val="002060"/>
                </a:solidFill>
              </a:rPr>
              <a:t>Учредитель  </a:t>
            </a:r>
            <a:endParaRPr lang="ru-RU" sz="1800" u="sng" dirty="0">
              <a:solidFill>
                <a:srgbClr val="002060"/>
              </a:solidFill>
            </a:endParaRPr>
          </a:p>
          <a:p>
            <a:pPr algn="l"/>
            <a:r>
              <a:rPr lang="ru-RU" sz="1800" dirty="0" err="1">
                <a:solidFill>
                  <a:srgbClr val="C00000"/>
                </a:solidFill>
              </a:rPr>
              <a:t>Никишкин</a:t>
            </a:r>
            <a:r>
              <a:rPr lang="ru-RU" sz="1800" dirty="0">
                <a:solidFill>
                  <a:srgbClr val="C00000"/>
                </a:solidFill>
              </a:rPr>
              <a:t> Владимир Александрович  </a:t>
            </a:r>
          </a:p>
          <a:p>
            <a:pPr algn="l"/>
            <a:r>
              <a:rPr lang="ru-RU" sz="1800" dirty="0">
                <a:solidFill>
                  <a:srgbClr val="002060"/>
                </a:solidFill>
              </a:rPr>
              <a:t>(размер доли </a:t>
            </a:r>
            <a:r>
              <a:rPr lang="ru-RU" sz="1800" dirty="0" smtClean="0">
                <a:solidFill>
                  <a:srgbClr val="002060"/>
                </a:solidFill>
              </a:rPr>
              <a:t>100</a:t>
            </a:r>
            <a:r>
              <a:rPr lang="ru-RU" sz="1800" dirty="0">
                <a:solidFill>
                  <a:srgbClr val="002060"/>
                </a:solidFill>
              </a:rPr>
              <a:t>%).</a:t>
            </a:r>
          </a:p>
          <a:p>
            <a:pPr algn="l"/>
            <a:endParaRPr lang="ru-RU" sz="1800" dirty="0">
              <a:solidFill>
                <a:schemeClr val="tx2"/>
              </a:solidFill>
            </a:endParaRPr>
          </a:p>
          <a:p>
            <a:endParaRPr lang="ru-RU" sz="1800" dirty="0">
              <a:solidFill>
                <a:schemeClr val="tx2"/>
              </a:solidFill>
            </a:endParaRPr>
          </a:p>
          <a:p>
            <a:pPr>
              <a:spcBef>
                <a:spcPct val="50000"/>
              </a:spcBef>
            </a:pPr>
            <a:r>
              <a:rPr lang="ru-RU" sz="1800" dirty="0" smtClean="0">
                <a:solidFill>
                  <a:schemeClr val="tx1"/>
                </a:solidFill>
              </a:rPr>
              <a:t> 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2112661" y="668823"/>
            <a:ext cx="60833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dirty="0" smtClean="0"/>
              <a:t>Основан в 2005 году 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86724" y="1116216"/>
            <a:ext cx="1010027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C00000"/>
                </a:solidFill>
              </a:rPr>
              <a:t>Я</a:t>
            </a:r>
            <a:r>
              <a:rPr lang="ru-RU" sz="1800" dirty="0" smtClean="0">
                <a:solidFill>
                  <a:srgbClr val="C00000"/>
                </a:solidFill>
              </a:rPr>
              <a:t>вляется </a:t>
            </a:r>
            <a:r>
              <a:rPr lang="ru-RU" sz="1800" dirty="0">
                <a:solidFill>
                  <a:srgbClr val="C00000"/>
                </a:solidFill>
              </a:rPr>
              <a:t>ведущим девелопером в области коммерческой недвижимости </a:t>
            </a:r>
            <a:endParaRPr lang="ru-RU" sz="1800" dirty="0" smtClean="0">
              <a:solidFill>
                <a:srgbClr val="C00000"/>
              </a:solidFill>
            </a:endParaRPr>
          </a:p>
          <a:p>
            <a:r>
              <a:rPr lang="ru-RU" sz="1800" dirty="0" smtClean="0">
                <a:solidFill>
                  <a:srgbClr val="C00000"/>
                </a:solidFill>
              </a:rPr>
              <a:t>г</a:t>
            </a:r>
            <a:r>
              <a:rPr lang="ru-RU" sz="1800" dirty="0">
                <a:solidFill>
                  <a:srgbClr val="C00000"/>
                </a:solidFill>
              </a:rPr>
              <a:t>. Долгопрудный, Московской области, </a:t>
            </a:r>
            <a:r>
              <a:rPr lang="ru-RU" sz="1800" dirty="0" smtClean="0">
                <a:solidFill>
                  <a:srgbClr val="C00000"/>
                </a:solidFill>
              </a:rPr>
              <a:t>возвел </a:t>
            </a:r>
            <a:r>
              <a:rPr lang="ru-RU" sz="1800" dirty="0">
                <a:solidFill>
                  <a:srgbClr val="C00000"/>
                </a:solidFill>
              </a:rPr>
              <a:t>и </a:t>
            </a:r>
            <a:r>
              <a:rPr lang="ru-RU" sz="1800" dirty="0" smtClean="0">
                <a:solidFill>
                  <a:srgbClr val="C00000"/>
                </a:solidFill>
              </a:rPr>
              <a:t>обеспечил </a:t>
            </a:r>
            <a:r>
              <a:rPr lang="ru-RU" sz="1800" dirty="0">
                <a:solidFill>
                  <a:srgbClr val="C00000"/>
                </a:solidFill>
              </a:rPr>
              <a:t>инфраструктурой крупномасштабные проекты в сегменте коммерческой </a:t>
            </a:r>
            <a:r>
              <a:rPr lang="ru-RU" sz="1800" dirty="0" smtClean="0">
                <a:solidFill>
                  <a:srgbClr val="C00000"/>
                </a:solidFill>
              </a:rPr>
              <a:t>недвижимости</a:t>
            </a:r>
            <a:r>
              <a:rPr lang="ru-RU" sz="1800" dirty="0">
                <a:solidFill>
                  <a:srgbClr val="C00000"/>
                </a:solidFill>
              </a:rPr>
              <a:t>.</a:t>
            </a:r>
          </a:p>
        </p:txBody>
      </p:sp>
      <p:pic>
        <p:nvPicPr>
          <p:cNvPr id="7" name="Picture 4" descr="http://lihachevsky.com/upload/files/GBWImageSlider13/900548/karta-shema1_500x583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54" r="22018"/>
          <a:stretch/>
        </p:blipFill>
        <p:spPr bwMode="auto">
          <a:xfrm>
            <a:off x="6071084" y="2425856"/>
            <a:ext cx="3961916" cy="40717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 bwMode="auto">
          <a:xfrm>
            <a:off x="9734309" y="6406634"/>
            <a:ext cx="45204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dirty="0" smtClean="0"/>
              <a:t>15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7275636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0590" y="938374"/>
            <a:ext cx="9093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0" dirty="0"/>
              <a:t>ООО </a:t>
            </a:r>
            <a:r>
              <a:rPr lang="ru-RU" b="0" dirty="0" smtClean="0"/>
              <a:t>«БТН»</a:t>
            </a:r>
            <a:endParaRPr lang="ru-RU" b="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717078" y="2876487"/>
            <a:ext cx="7844381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/>
            <a:r>
              <a:rPr lang="ru-RU" sz="1600" u="sng" dirty="0">
                <a:solidFill>
                  <a:schemeClr val="accent6">
                    <a:lumMod val="75000"/>
                  </a:schemeClr>
                </a:solidFill>
              </a:rPr>
              <a:t>Площадь земельного участка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–  </a:t>
            </a:r>
            <a:endParaRPr lang="ru-RU" sz="16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 algn="l"/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0,64 га,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690633" y="2186443"/>
            <a:ext cx="6385723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600" u="sng" dirty="0" smtClean="0">
                <a:solidFill>
                  <a:schemeClr val="accent6">
                    <a:lumMod val="75000"/>
                  </a:schemeClr>
                </a:solidFill>
              </a:rPr>
              <a:t>Количество создаваемых </a:t>
            </a:r>
          </a:p>
          <a:p>
            <a:pPr algn="l"/>
            <a:r>
              <a:rPr lang="ru-RU" sz="1600" u="sng" dirty="0" smtClean="0">
                <a:solidFill>
                  <a:schemeClr val="accent6">
                    <a:lumMod val="75000"/>
                  </a:schemeClr>
                </a:solidFill>
              </a:rPr>
              <a:t>рабочих </a:t>
            </a:r>
            <a:r>
              <a:rPr lang="ru-RU" sz="1600" u="sng" dirty="0">
                <a:solidFill>
                  <a:schemeClr val="accent6">
                    <a:lumMod val="75000"/>
                  </a:schemeClr>
                </a:solidFill>
              </a:rPr>
              <a:t>мест </a:t>
            </a:r>
            <a:r>
              <a:rPr lang="ru-RU" sz="1600" u="sng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-  700 мест,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690633" y="3510507"/>
            <a:ext cx="60330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600" u="sng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Инвестиции: </a:t>
            </a:r>
            <a:r>
              <a:rPr lang="ru-RU" altLang="ru-RU" sz="1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план – </a:t>
            </a:r>
            <a:r>
              <a:rPr lang="ru-RU" altLang="ru-RU" sz="16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950 млн</a:t>
            </a:r>
            <a:r>
              <a:rPr lang="ru-RU" altLang="ru-RU" sz="1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. руб.; </a:t>
            </a:r>
            <a:endParaRPr lang="ru-RU" altLang="ru-RU" sz="1600" dirty="0" smtClean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освоено </a:t>
            </a:r>
            <a:r>
              <a:rPr lang="ru-RU" altLang="ru-RU" sz="1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– </a:t>
            </a:r>
            <a:r>
              <a:rPr lang="ru-RU" altLang="ru-RU" sz="16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30 </a:t>
            </a:r>
            <a:r>
              <a:rPr lang="ru-RU" altLang="ru-RU" sz="1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млн. руб.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17078" y="4118269"/>
            <a:ext cx="6053424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defRPr/>
            </a:pPr>
            <a:r>
              <a:rPr lang="ru-RU" sz="1600" u="sng" dirty="0" smtClean="0">
                <a:solidFill>
                  <a:schemeClr val="accent6">
                    <a:lumMod val="75000"/>
                  </a:schemeClr>
                </a:solidFill>
              </a:rPr>
              <a:t>Источник финансирования: </a:t>
            </a:r>
          </a:p>
          <a:p>
            <a:pPr algn="l" eaLnBrk="1" hangingPunct="1">
              <a:defRPr/>
            </a:pP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ООО «БТН»;</a:t>
            </a:r>
          </a:p>
          <a:p>
            <a:pPr lvl="0" algn="l">
              <a:defRPr/>
            </a:pPr>
            <a:r>
              <a:rPr lang="ru-RU" sz="1600" u="sng" dirty="0">
                <a:solidFill>
                  <a:schemeClr val="accent6">
                    <a:lumMod val="75000"/>
                  </a:schemeClr>
                </a:solidFill>
              </a:rPr>
              <a:t>Планируется поступление </a:t>
            </a:r>
            <a:endParaRPr lang="ru-RU" sz="1600" u="sng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 algn="l">
              <a:defRPr/>
            </a:pPr>
            <a:r>
              <a:rPr lang="ru-RU" sz="1600" u="sng" dirty="0" smtClean="0">
                <a:solidFill>
                  <a:schemeClr val="accent6">
                    <a:lumMod val="75000"/>
                  </a:schemeClr>
                </a:solidFill>
              </a:rPr>
              <a:t>налоговых платежей: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ежегодно </a:t>
            </a:r>
            <a:endParaRPr lang="ru-RU" sz="16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 algn="l">
              <a:defRPr/>
            </a:pP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около 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259 млн. руб. </a:t>
            </a:r>
          </a:p>
          <a:p>
            <a:pPr algn="l" eaLnBrk="1" hangingPunct="1">
              <a:defRPr/>
            </a:pPr>
            <a:endParaRPr lang="ru-RU" sz="1600" u="sng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l" eaLnBrk="1" hangingPunct="1">
              <a:defRPr/>
            </a:pP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TextBox 12"/>
          <p:cNvSpPr txBox="1">
            <a:spLocks noChangeArrowheads="1"/>
          </p:cNvSpPr>
          <p:nvPr/>
        </p:nvSpPr>
        <p:spPr bwMode="auto">
          <a:xfrm>
            <a:off x="5654843" y="1985944"/>
            <a:ext cx="37057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2000" b="0" dirty="0" smtClean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2000" b="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56698" y="1543167"/>
            <a:ext cx="4544892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600" u="sng" dirty="0" smtClean="0">
                <a:solidFill>
                  <a:schemeClr val="accent6">
                    <a:lumMod val="75000"/>
                  </a:schemeClr>
                </a:solidFill>
              </a:rPr>
              <a:t>Ввод в эксплуатацию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</a:p>
          <a:p>
            <a:pPr algn="l"/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декабрь 2017 г.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261" y="1655665"/>
            <a:ext cx="6119854" cy="4075917"/>
          </a:xfrm>
          <a:prstGeom prst="rect">
            <a:avLst/>
          </a:prstGeom>
        </p:spPr>
      </p:pic>
      <p:sp>
        <p:nvSpPr>
          <p:cNvPr id="10" name="Содержимое 10"/>
          <p:cNvSpPr txBox="1">
            <a:spLocks/>
          </p:cNvSpPr>
          <p:nvPr/>
        </p:nvSpPr>
        <p:spPr>
          <a:xfrm>
            <a:off x="443861" y="137489"/>
            <a:ext cx="9439633" cy="94960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30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02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74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46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 algn="ctr" defTabSz="860425" eaLnBrk="1" hangingPunct="1">
              <a:spcBef>
                <a:spcPct val="0"/>
              </a:spcBef>
              <a:buNone/>
            </a:pPr>
            <a:r>
              <a:rPr lang="ru-RU" altLang="ru-RU" sz="2400" kern="0" dirty="0" smtClean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Проект: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Строительство многофункционального комплекса «Дирижабль»</a:t>
            </a:r>
            <a:endParaRPr kumimoji="1" lang="ru-RU" altLang="ru-RU" sz="2000" dirty="0">
              <a:solidFill>
                <a:schemeClr val="accent6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5934624"/>
            <a:ext cx="100343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Roboto"/>
              </a:rPr>
              <a:t>М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Roboto"/>
              </a:rPr>
              <a:t>ногофункциональный комплекс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Roboto"/>
              </a:rPr>
              <a:t>«Дирижабль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Roboto"/>
              </a:rPr>
              <a:t>»</a:t>
            </a:r>
            <a:r>
              <a:rPr lang="ru-RU" b="0" dirty="0" smtClean="0">
                <a:solidFill>
                  <a:schemeClr val="accent6">
                    <a:lumMod val="75000"/>
                  </a:schemeClr>
                </a:solidFill>
                <a:latin typeface="Roboto"/>
              </a:rPr>
              <a:t> станет </a:t>
            </a:r>
            <a:r>
              <a:rPr lang="ru-RU" b="0" dirty="0">
                <a:solidFill>
                  <a:schemeClr val="accent6">
                    <a:lumMod val="75000"/>
                  </a:schemeClr>
                </a:solidFill>
                <a:latin typeface="Roboto"/>
              </a:rPr>
              <a:t>стартовой площадкой для более полусотни компаний в области IT-технологий.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 bwMode="auto">
          <a:xfrm>
            <a:off x="9606987" y="6406634"/>
            <a:ext cx="579364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dirty="0" smtClean="0"/>
              <a:t>16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08857548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42140" y="902984"/>
            <a:ext cx="9093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0" dirty="0"/>
              <a:t>ООО </a:t>
            </a:r>
            <a:r>
              <a:rPr lang="ru-RU" b="0" dirty="0" smtClean="0"/>
              <a:t>«БТН»</a:t>
            </a:r>
            <a:endParaRPr lang="ru-RU" b="0" dirty="0"/>
          </a:p>
        </p:txBody>
      </p:sp>
      <p:sp>
        <p:nvSpPr>
          <p:cNvPr id="4" name="Содержимое 10"/>
          <p:cNvSpPr txBox="1">
            <a:spLocks/>
          </p:cNvSpPr>
          <p:nvPr/>
        </p:nvSpPr>
        <p:spPr>
          <a:xfrm>
            <a:off x="584596" y="153432"/>
            <a:ext cx="9408289" cy="94960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30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02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74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46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 algn="ctr" defTabSz="860425" eaLnBrk="1" hangingPunct="1">
              <a:spcBef>
                <a:spcPct val="0"/>
              </a:spcBef>
              <a:buNone/>
            </a:pPr>
            <a:r>
              <a:rPr lang="ru-RU" altLang="ru-RU" sz="2400" kern="0" dirty="0" smtClean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Проект: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Строительство многофункционального комплекса «Дирижабль»</a:t>
            </a:r>
            <a:endParaRPr kumimoji="1" lang="ru-RU" altLang="ru-RU" sz="2000" dirty="0">
              <a:solidFill>
                <a:schemeClr val="accent6">
                  <a:lumMod val="75000"/>
                </a:schemeClr>
              </a:solidFill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115" y="1451428"/>
            <a:ext cx="9698770" cy="50861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033486" y="1451429"/>
            <a:ext cx="5210628" cy="1015663"/>
          </a:xfrm>
          <a:prstGeom prst="rect">
            <a:avLst/>
          </a:prstGeom>
          <a:noFill/>
          <a:effectLst>
            <a:outerShdw blurRad="88900" dist="88900" dir="4260000" algn="tl" rotWithShape="0">
              <a:prstClr val="black">
                <a:alpha val="74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ru-RU" sz="6000" dirty="0">
                <a:solidFill>
                  <a:srgbClr val="FFC000"/>
                </a:solidFill>
                <a:latin typeface="Calibri"/>
              </a:rPr>
              <a:t>ДИРИЖАБЛЬ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828800" y="4615543"/>
            <a:ext cx="8012907" cy="2062103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schemeClr val="bg1"/>
                </a:solidFill>
                <a:latin typeface="+mn-lt"/>
              </a:rPr>
              <a:t>Общая площадь комплекса         	   23 </a:t>
            </a:r>
            <a:r>
              <a:rPr lang="ru-RU" sz="1600" dirty="0">
                <a:solidFill>
                  <a:schemeClr val="bg1"/>
                </a:solidFill>
                <a:latin typeface="+mn-lt"/>
              </a:rPr>
              <a:t>361 </a:t>
            </a:r>
            <a:r>
              <a:rPr lang="ru-RU" sz="1600" dirty="0" err="1">
                <a:solidFill>
                  <a:schemeClr val="bg1"/>
                </a:solidFill>
                <a:latin typeface="+mn-lt"/>
              </a:rPr>
              <a:t>кв.м</a:t>
            </a:r>
            <a:r>
              <a:rPr lang="ru-RU" sz="1600" dirty="0">
                <a:solidFill>
                  <a:schemeClr val="bg1"/>
                </a:solidFill>
                <a:latin typeface="+mn-lt"/>
              </a:rPr>
              <a:t>.</a:t>
            </a:r>
            <a:endParaRPr lang="ru-RU" sz="1600" dirty="0" smtClean="0">
              <a:solidFill>
                <a:schemeClr val="bg1"/>
              </a:solidFill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schemeClr val="bg1"/>
                </a:solidFill>
                <a:latin typeface="+mn-lt"/>
              </a:rPr>
              <a:t>парковка </a:t>
            </a:r>
            <a:r>
              <a:rPr lang="ru-RU" sz="1600" dirty="0">
                <a:solidFill>
                  <a:schemeClr val="bg1"/>
                </a:solidFill>
                <a:latin typeface="+mn-lt"/>
              </a:rPr>
              <a:t>автомобилей		 </a:t>
            </a:r>
            <a:r>
              <a:rPr lang="ru-RU" sz="1600" dirty="0" smtClean="0">
                <a:solidFill>
                  <a:schemeClr val="bg1"/>
                </a:solidFill>
                <a:latin typeface="+mn-lt"/>
              </a:rPr>
              <a:t>    5 </a:t>
            </a:r>
            <a:r>
              <a:rPr lang="ru-RU" sz="1600" dirty="0">
                <a:solidFill>
                  <a:schemeClr val="bg1"/>
                </a:solidFill>
                <a:latin typeface="+mn-lt"/>
              </a:rPr>
              <a:t>743 </a:t>
            </a:r>
            <a:r>
              <a:rPr lang="ru-RU" sz="1600" dirty="0" err="1">
                <a:solidFill>
                  <a:schemeClr val="bg1"/>
                </a:solidFill>
                <a:latin typeface="+mn-lt"/>
              </a:rPr>
              <a:t>кв.м</a:t>
            </a:r>
            <a:r>
              <a:rPr lang="ru-RU" sz="1600" dirty="0">
                <a:solidFill>
                  <a:schemeClr val="bg1"/>
                </a:solidFill>
                <a:latin typeface="+mn-lt"/>
              </a:rPr>
              <a:t>.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+mn-lt"/>
              </a:rPr>
              <a:t>торговая площадь		 </a:t>
            </a:r>
            <a:r>
              <a:rPr lang="ru-RU" sz="1600" dirty="0" smtClean="0">
                <a:solidFill>
                  <a:schemeClr val="bg1"/>
                </a:solidFill>
                <a:latin typeface="+mn-lt"/>
              </a:rPr>
              <a:t>    2 </a:t>
            </a:r>
            <a:r>
              <a:rPr lang="ru-RU" sz="1600" dirty="0">
                <a:solidFill>
                  <a:schemeClr val="bg1"/>
                </a:solidFill>
                <a:latin typeface="+mn-lt"/>
              </a:rPr>
              <a:t>245 </a:t>
            </a:r>
            <a:r>
              <a:rPr lang="ru-RU" sz="1600" dirty="0" err="1" smtClean="0">
                <a:solidFill>
                  <a:schemeClr val="bg1"/>
                </a:solidFill>
                <a:latin typeface="+mn-lt"/>
              </a:rPr>
              <a:t>кв.м</a:t>
            </a:r>
            <a:r>
              <a:rPr lang="ru-RU" sz="1600" dirty="0" smtClean="0">
                <a:solidFill>
                  <a:schemeClr val="bg1"/>
                </a:solidFill>
                <a:latin typeface="+mn-lt"/>
              </a:rPr>
              <a:t>.</a:t>
            </a:r>
            <a:endParaRPr lang="ru-RU" sz="1600" dirty="0">
              <a:solidFill>
                <a:schemeClr val="bg1"/>
              </a:solidFill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+mn-lt"/>
              </a:rPr>
              <a:t>зона общественного питания	</a:t>
            </a:r>
            <a:r>
              <a:rPr lang="ru-RU" sz="1600" dirty="0" smtClean="0">
                <a:solidFill>
                  <a:schemeClr val="bg1"/>
                </a:solidFill>
                <a:latin typeface="+mn-lt"/>
              </a:rPr>
              <a:t>     </a:t>
            </a:r>
            <a:r>
              <a:rPr lang="ru-RU" sz="1600" dirty="0">
                <a:solidFill>
                  <a:schemeClr val="bg1"/>
                </a:solidFill>
                <a:latin typeface="+mn-lt"/>
              </a:rPr>
              <a:t>1 094 </a:t>
            </a:r>
            <a:r>
              <a:rPr lang="ru-RU" sz="1600" dirty="0" err="1" smtClean="0">
                <a:solidFill>
                  <a:schemeClr val="bg1"/>
                </a:solidFill>
                <a:latin typeface="+mn-lt"/>
              </a:rPr>
              <a:t>кв.м</a:t>
            </a:r>
            <a:r>
              <a:rPr lang="ru-RU" sz="1600" dirty="0" smtClean="0">
                <a:solidFill>
                  <a:schemeClr val="bg1"/>
                </a:solidFill>
                <a:latin typeface="+mn-lt"/>
              </a:rPr>
              <a:t>.</a:t>
            </a:r>
            <a:endParaRPr lang="ru-RU" sz="1600" dirty="0">
              <a:solidFill>
                <a:schemeClr val="bg1"/>
              </a:solidFill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+mn-lt"/>
              </a:rPr>
              <a:t>физкультурно-оздоровительная </a:t>
            </a:r>
            <a:r>
              <a:rPr lang="ru-RU" sz="1600" dirty="0" smtClean="0">
                <a:solidFill>
                  <a:schemeClr val="bg1"/>
                </a:solidFill>
                <a:latin typeface="+mn-lt"/>
              </a:rPr>
              <a:t>зона     800  </a:t>
            </a:r>
            <a:r>
              <a:rPr lang="ru-RU" sz="1600" dirty="0" err="1" smtClean="0">
                <a:solidFill>
                  <a:schemeClr val="bg1"/>
                </a:solidFill>
                <a:latin typeface="+mn-lt"/>
              </a:rPr>
              <a:t>кв.м</a:t>
            </a:r>
            <a:r>
              <a:rPr lang="ru-RU" sz="1600" dirty="0" smtClean="0">
                <a:solidFill>
                  <a:schemeClr val="bg1"/>
                </a:solidFill>
                <a:latin typeface="+mn-lt"/>
              </a:rPr>
              <a:t>.</a:t>
            </a:r>
            <a:endParaRPr lang="ru-RU" sz="1600" dirty="0">
              <a:solidFill>
                <a:schemeClr val="bg1"/>
              </a:solidFill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1600" dirty="0" smtClean="0">
                <a:solidFill>
                  <a:schemeClr val="bg1"/>
                </a:solidFill>
                <a:latin typeface="+mn-lt"/>
              </a:rPr>
              <a:t>офисы</a:t>
            </a:r>
            <a:r>
              <a:rPr lang="ru-RU" sz="1600" dirty="0">
                <a:solidFill>
                  <a:schemeClr val="bg1"/>
                </a:solidFill>
                <a:latin typeface="+mn-lt"/>
              </a:rPr>
              <a:t>				  </a:t>
            </a:r>
            <a:r>
              <a:rPr lang="ru-RU" sz="1600" dirty="0" smtClean="0">
                <a:solidFill>
                  <a:schemeClr val="bg1"/>
                </a:solidFill>
                <a:latin typeface="+mn-lt"/>
              </a:rPr>
              <a:t>    5 </a:t>
            </a:r>
            <a:r>
              <a:rPr lang="ru-RU" sz="1600" dirty="0">
                <a:solidFill>
                  <a:schemeClr val="bg1"/>
                </a:solidFill>
                <a:latin typeface="+mn-lt"/>
              </a:rPr>
              <a:t>287 </a:t>
            </a:r>
            <a:r>
              <a:rPr lang="ru-RU" sz="1600" dirty="0" err="1" smtClean="0">
                <a:solidFill>
                  <a:schemeClr val="bg1"/>
                </a:solidFill>
                <a:latin typeface="+mn-lt"/>
              </a:rPr>
              <a:t>кв.м</a:t>
            </a:r>
            <a:r>
              <a:rPr lang="ru-RU" sz="1600" dirty="0" smtClean="0">
                <a:solidFill>
                  <a:schemeClr val="bg1"/>
                </a:solidFill>
                <a:latin typeface="+mn-lt"/>
              </a:rPr>
              <a:t>.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schemeClr val="bg1"/>
                </a:solidFill>
                <a:latin typeface="+mn-lt"/>
              </a:rPr>
              <a:t>гостиница</a:t>
            </a:r>
            <a:r>
              <a:rPr lang="ru-RU" sz="1600" dirty="0">
                <a:solidFill>
                  <a:schemeClr val="bg1"/>
                </a:solidFill>
                <a:latin typeface="+mn-lt"/>
              </a:rPr>
              <a:t>			  </a:t>
            </a:r>
            <a:r>
              <a:rPr lang="ru-RU" sz="1600" dirty="0" smtClean="0">
                <a:solidFill>
                  <a:schemeClr val="bg1"/>
                </a:solidFill>
                <a:latin typeface="+mn-lt"/>
              </a:rPr>
              <a:t>   4 </a:t>
            </a:r>
            <a:r>
              <a:rPr lang="ru-RU" sz="1600" dirty="0">
                <a:solidFill>
                  <a:schemeClr val="bg1"/>
                </a:solidFill>
                <a:latin typeface="+mn-lt"/>
              </a:rPr>
              <a:t>875 </a:t>
            </a:r>
            <a:r>
              <a:rPr lang="ru-RU" sz="1600" dirty="0" err="1">
                <a:solidFill>
                  <a:schemeClr val="bg1"/>
                </a:solidFill>
                <a:latin typeface="+mn-lt"/>
              </a:rPr>
              <a:t>кв.м</a:t>
            </a:r>
            <a:r>
              <a:rPr lang="ru-RU" sz="1600" dirty="0" smtClean="0">
                <a:solidFill>
                  <a:schemeClr val="bg1"/>
                </a:solidFill>
                <a:latin typeface="+mn-lt"/>
              </a:rPr>
              <a:t>.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ru-RU" sz="1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 bwMode="auto">
          <a:xfrm>
            <a:off x="9756636" y="6474976"/>
            <a:ext cx="46361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dirty="0" smtClean="0"/>
              <a:t>17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6733270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12798" y="848521"/>
            <a:ext cx="9194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0" dirty="0" smtClean="0"/>
              <a:t>ЗАО «ГК ПРОМРЕСУРС»</a:t>
            </a:r>
            <a:endParaRPr lang="ru-RU" b="0" dirty="0"/>
          </a:p>
        </p:txBody>
      </p:sp>
      <p:sp>
        <p:nvSpPr>
          <p:cNvPr id="4" name="Содержимое 10"/>
          <p:cNvSpPr txBox="1">
            <a:spLocks/>
          </p:cNvSpPr>
          <p:nvPr/>
        </p:nvSpPr>
        <p:spPr>
          <a:xfrm>
            <a:off x="1280287" y="75092"/>
            <a:ext cx="8259823" cy="97348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30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02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74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46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 algn="ctr">
              <a:buNone/>
            </a:pPr>
            <a:r>
              <a:rPr lang="ru-RU" altLang="ru-RU" sz="2400" kern="0" dirty="0" smtClean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Проект: </a:t>
            </a:r>
            <a:r>
              <a:rPr kumimoji="1" lang="ru-RU" sz="2000" dirty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Строительство </a:t>
            </a:r>
            <a:r>
              <a:rPr kumimoji="1" lang="ru-RU" sz="2000" dirty="0" err="1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офисно</a:t>
            </a:r>
            <a:r>
              <a:rPr kumimoji="1" lang="ru-RU" sz="2000" dirty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-производственного здания ул. Зеленая, 1</a:t>
            </a:r>
            <a:endParaRPr kumimoji="1" lang="ru-RU" altLang="ru-RU" sz="2000" dirty="0">
              <a:solidFill>
                <a:schemeClr val="accent6">
                  <a:lumMod val="75000"/>
                </a:schemeClr>
              </a:solidFill>
              <a:cs typeface="Arial" pitchFamily="34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endParaRPr kumimoji="1" lang="ru-RU" sz="1800" b="0" dirty="0">
              <a:solidFill>
                <a:schemeClr val="accent6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647" y="1996062"/>
            <a:ext cx="6493878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spcBef>
                <a:spcPts val="600"/>
              </a:spcBef>
            </a:pPr>
            <a:r>
              <a:rPr lang="ru-RU" sz="1800" b="1" i="1" u="sng" dirty="0">
                <a:solidFill>
                  <a:schemeClr val="accent6">
                    <a:lumMod val="75000"/>
                  </a:schemeClr>
                </a:solidFill>
              </a:rPr>
              <a:t>Местоположение:</a:t>
            </a:r>
          </a:p>
          <a:p>
            <a:pPr marL="342900" indent="-342900" algn="l">
              <a:spcBef>
                <a:spcPts val="600"/>
              </a:spcBef>
            </a:pPr>
            <a:r>
              <a:rPr lang="ru-RU" sz="1800" b="0" dirty="0" smtClean="0">
                <a:solidFill>
                  <a:schemeClr val="accent6">
                    <a:lumMod val="75000"/>
                  </a:schemeClr>
                </a:solidFill>
              </a:rPr>
              <a:t>Южная </a:t>
            </a:r>
            <a:r>
              <a:rPr lang="ru-RU" sz="1800" b="0" dirty="0">
                <a:solidFill>
                  <a:schemeClr val="accent6">
                    <a:lumMod val="75000"/>
                  </a:schemeClr>
                </a:solidFill>
              </a:rPr>
              <a:t>часть города (Лихачевский проезд)</a:t>
            </a:r>
          </a:p>
          <a:p>
            <a:pPr marL="342900" indent="-342900" algn="l">
              <a:spcBef>
                <a:spcPts val="600"/>
              </a:spcBef>
            </a:pPr>
            <a:r>
              <a:rPr lang="ru-RU" sz="1800" b="1" i="1" u="sng" dirty="0">
                <a:solidFill>
                  <a:schemeClr val="accent6">
                    <a:lumMod val="75000"/>
                  </a:schemeClr>
                </a:solidFill>
              </a:rPr>
              <a:t>Инвестор </a:t>
            </a:r>
            <a:r>
              <a:rPr lang="ru-RU" sz="1800" dirty="0">
                <a:solidFill>
                  <a:schemeClr val="accent6">
                    <a:lumMod val="75000"/>
                  </a:schemeClr>
                </a:solidFill>
              </a:rPr>
              <a:t>-  </a:t>
            </a:r>
            <a:r>
              <a:rPr lang="ru-RU" sz="1800" b="0" dirty="0" smtClean="0">
                <a:solidFill>
                  <a:schemeClr val="accent6">
                    <a:lumMod val="75000"/>
                  </a:schemeClr>
                </a:solidFill>
              </a:rPr>
              <a:t>ЗАО «ГК «</a:t>
            </a:r>
            <a:r>
              <a:rPr lang="ru-RU" sz="1800" b="0" dirty="0" err="1" smtClean="0">
                <a:solidFill>
                  <a:schemeClr val="accent6">
                    <a:lumMod val="75000"/>
                  </a:schemeClr>
                </a:solidFill>
              </a:rPr>
              <a:t>Промресурс</a:t>
            </a:r>
            <a:r>
              <a:rPr lang="ru-RU" sz="1800" b="0" dirty="0" smtClean="0">
                <a:solidFill>
                  <a:schemeClr val="accent6">
                    <a:lumMod val="75000"/>
                  </a:schemeClr>
                </a:solidFill>
              </a:rPr>
              <a:t>»;</a:t>
            </a:r>
            <a:endParaRPr lang="ru-RU" sz="1800" b="0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 algn="l">
              <a:spcBef>
                <a:spcPts val="600"/>
              </a:spcBef>
            </a:pPr>
            <a:r>
              <a:rPr lang="ru-RU" sz="1800" b="1" i="1" u="sng" dirty="0">
                <a:solidFill>
                  <a:schemeClr val="accent6">
                    <a:lumMod val="75000"/>
                  </a:schemeClr>
                </a:solidFill>
              </a:rPr>
              <a:t>Площадь земельного участка </a:t>
            </a:r>
            <a:r>
              <a:rPr lang="ru-RU" sz="1800" b="0" dirty="0">
                <a:solidFill>
                  <a:schemeClr val="accent6">
                    <a:lumMod val="75000"/>
                  </a:schemeClr>
                </a:solidFill>
              </a:rPr>
              <a:t>–  </a:t>
            </a:r>
            <a:r>
              <a:rPr lang="ru-RU" sz="1800" b="0" dirty="0" smtClean="0">
                <a:solidFill>
                  <a:schemeClr val="accent6">
                    <a:lumMod val="75000"/>
                  </a:schemeClr>
                </a:solidFill>
              </a:rPr>
              <a:t>0,52га;</a:t>
            </a:r>
            <a:endParaRPr lang="ru-RU" sz="1800" b="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45647" y="3427223"/>
            <a:ext cx="5966265" cy="2363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ru-RU" sz="1800" u="sng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l"/>
            <a:r>
              <a:rPr lang="ru-RU" sz="1800" u="sng" dirty="0" smtClean="0">
                <a:solidFill>
                  <a:schemeClr val="accent6">
                    <a:lumMod val="75000"/>
                  </a:schemeClr>
                </a:solidFill>
              </a:rPr>
              <a:t>Инвестиции: </a:t>
            </a:r>
            <a:r>
              <a:rPr lang="ru-RU" altLang="ru-RU" sz="1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план </a:t>
            </a:r>
            <a:r>
              <a:rPr lang="ru-RU" altLang="ru-RU" sz="1800" b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– </a:t>
            </a:r>
            <a:r>
              <a:rPr lang="ru-RU" altLang="ru-RU" sz="1800" b="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150 </a:t>
            </a:r>
            <a:r>
              <a:rPr lang="ru-RU" altLang="ru-RU" sz="1800" b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млн. руб.; </a:t>
            </a:r>
            <a:endParaRPr lang="ru-RU" altLang="ru-RU" sz="1800" b="0" dirty="0" smtClean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algn="l"/>
            <a:r>
              <a:rPr lang="ru-RU" altLang="ru-RU" sz="18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освоено</a:t>
            </a:r>
            <a:r>
              <a:rPr lang="ru-RU" altLang="ru-RU" sz="1800" b="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altLang="ru-RU" sz="1800" b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– </a:t>
            </a:r>
            <a:r>
              <a:rPr lang="ru-RU" altLang="ru-RU" sz="1800" b="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150 </a:t>
            </a:r>
            <a:r>
              <a:rPr lang="ru-RU" altLang="ru-RU" sz="1800" b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млн. руб</a:t>
            </a:r>
            <a:r>
              <a:rPr lang="ru-RU" altLang="ru-RU" sz="1800" b="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.</a:t>
            </a:r>
            <a:endParaRPr lang="ru-RU" sz="1800" u="sng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l"/>
            <a:r>
              <a:rPr lang="ru-RU" sz="1800" u="sng" dirty="0" smtClean="0">
                <a:solidFill>
                  <a:schemeClr val="accent6">
                    <a:lumMod val="75000"/>
                  </a:schemeClr>
                </a:solidFill>
              </a:rPr>
              <a:t>Общая </a:t>
            </a:r>
            <a:r>
              <a:rPr lang="ru-RU" sz="1800" u="sng" dirty="0">
                <a:solidFill>
                  <a:schemeClr val="accent6">
                    <a:lumMod val="75000"/>
                  </a:schemeClr>
                </a:solidFill>
              </a:rPr>
              <a:t>площадь объекта составит</a:t>
            </a:r>
            <a:r>
              <a:rPr lang="ru-RU" sz="18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ru-RU" sz="1800" b="0" dirty="0" smtClean="0">
                <a:solidFill>
                  <a:schemeClr val="accent6">
                    <a:lumMod val="75000"/>
                  </a:schemeClr>
                </a:solidFill>
              </a:rPr>
              <a:t>2881,6 </a:t>
            </a:r>
            <a:r>
              <a:rPr lang="ru-RU" sz="1800" b="0" dirty="0" err="1" smtClean="0">
                <a:solidFill>
                  <a:schemeClr val="accent6">
                    <a:lumMod val="75000"/>
                  </a:schemeClr>
                </a:solidFill>
              </a:rPr>
              <a:t>кв.м</a:t>
            </a:r>
            <a:r>
              <a:rPr lang="ru-RU" sz="1800" b="0" dirty="0" smtClean="0">
                <a:solidFill>
                  <a:schemeClr val="accent6">
                    <a:lumMod val="75000"/>
                  </a:schemeClr>
                </a:solidFill>
              </a:rPr>
              <a:t>.;</a:t>
            </a:r>
          </a:p>
          <a:p>
            <a:pPr algn="l"/>
            <a:r>
              <a:rPr lang="ru-RU" sz="1800" u="sng" dirty="0" smtClean="0">
                <a:solidFill>
                  <a:schemeClr val="accent6">
                    <a:lumMod val="75000"/>
                  </a:schemeClr>
                </a:solidFill>
              </a:rPr>
              <a:t>Предполагаемый срок окупаемости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sz="1800" b="0" dirty="0" smtClean="0">
                <a:solidFill>
                  <a:schemeClr val="accent6">
                    <a:lumMod val="75000"/>
                  </a:schemeClr>
                </a:solidFill>
              </a:rPr>
              <a:t>10 лет ;</a:t>
            </a:r>
          </a:p>
          <a:p>
            <a:pPr algn="l"/>
            <a:r>
              <a:rPr lang="ru-RU" sz="1800" u="sng" dirty="0" smtClean="0">
                <a:solidFill>
                  <a:schemeClr val="accent6">
                    <a:lumMod val="75000"/>
                  </a:schemeClr>
                </a:solidFill>
              </a:rPr>
              <a:t>Количество создаваемых рабочих </a:t>
            </a:r>
            <a:r>
              <a:rPr lang="ru-RU" sz="1800" u="sng" dirty="0">
                <a:solidFill>
                  <a:schemeClr val="accent6">
                    <a:lumMod val="75000"/>
                  </a:schemeClr>
                </a:solidFill>
              </a:rPr>
              <a:t>мест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ru-RU" sz="1800" b="0" dirty="0" smtClean="0">
                <a:solidFill>
                  <a:schemeClr val="accent6">
                    <a:lumMod val="75000"/>
                  </a:schemeClr>
                </a:solidFill>
              </a:rPr>
              <a:t>150 мест.</a:t>
            </a:r>
          </a:p>
          <a:p>
            <a:pPr algn="l"/>
            <a:endParaRPr lang="ru-RU" sz="1800" b="0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7" name="Picture 2" descr="http://www.promresurs.ru/uplimg/news/18_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56" y="1521383"/>
            <a:ext cx="4246946" cy="4246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12"/>
          <p:cNvSpPr txBox="1">
            <a:spLocks noChangeArrowheads="1"/>
          </p:cNvSpPr>
          <p:nvPr/>
        </p:nvSpPr>
        <p:spPr bwMode="auto">
          <a:xfrm>
            <a:off x="4955254" y="1516271"/>
            <a:ext cx="66175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600" u="sng" dirty="0" smtClean="0">
                <a:latin typeface="Arial" panose="020B0604020202020204" pitchFamily="34" charset="0"/>
              </a:rPr>
              <a:t>Ввод в эксплуатацию:</a:t>
            </a:r>
            <a:r>
              <a:rPr lang="ru-RU" altLang="ru-RU" sz="1600" dirty="0" smtClean="0">
                <a:latin typeface="Arial" panose="020B0604020202020204" pitchFamily="34" charset="0"/>
              </a:rPr>
              <a:t> </a:t>
            </a:r>
            <a:r>
              <a:rPr lang="ru-RU" altLang="ru-RU" sz="1600" b="0" dirty="0" smtClean="0">
                <a:latin typeface="Arial" panose="020B0604020202020204" pitchFamily="34" charset="0"/>
              </a:rPr>
              <a:t>сентябрь 2016 г.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2000" b="0" dirty="0" smtClean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2000" b="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 bwMode="auto">
          <a:xfrm>
            <a:off x="9711159" y="6406634"/>
            <a:ext cx="47519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dirty="0" smtClean="0"/>
              <a:t>18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3848592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promresurs.ru/uplimg/news/18_0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806" y="1708998"/>
            <a:ext cx="3939620" cy="3939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4343" y="908779"/>
            <a:ext cx="9194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0" dirty="0" smtClean="0"/>
              <a:t>ЗАО «ГК ПРОМРЕСУРС»</a:t>
            </a:r>
            <a:endParaRPr lang="ru-RU" b="0" dirty="0"/>
          </a:p>
        </p:txBody>
      </p:sp>
      <p:sp>
        <p:nvSpPr>
          <p:cNvPr id="4" name="Содержимое 10"/>
          <p:cNvSpPr txBox="1">
            <a:spLocks/>
          </p:cNvSpPr>
          <p:nvPr/>
        </p:nvSpPr>
        <p:spPr>
          <a:xfrm>
            <a:off x="1192192" y="135350"/>
            <a:ext cx="8259102" cy="97348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30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02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74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46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 algn="ctr">
              <a:buNone/>
            </a:pPr>
            <a:r>
              <a:rPr lang="ru-RU" altLang="ru-RU" sz="2400" kern="0" dirty="0" smtClean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Проект: </a:t>
            </a:r>
            <a:r>
              <a:rPr kumimoji="1" lang="ru-RU" sz="2000" dirty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Строительство </a:t>
            </a:r>
            <a:r>
              <a:rPr kumimoji="1" lang="ru-RU" sz="2000" dirty="0" err="1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офисно</a:t>
            </a:r>
            <a:r>
              <a:rPr kumimoji="1" lang="ru-RU" sz="2000" dirty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-производственного здания ул. Зеленая, 1</a:t>
            </a:r>
            <a:endParaRPr kumimoji="1" lang="ru-RU" altLang="ru-RU" sz="2000" dirty="0">
              <a:solidFill>
                <a:schemeClr val="accent6">
                  <a:lumMod val="75000"/>
                </a:schemeClr>
              </a:solidFill>
              <a:cs typeface="Arial" pitchFamily="34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endParaRPr kumimoji="1" lang="ru-RU" sz="1800" b="0" dirty="0">
              <a:solidFill>
                <a:schemeClr val="accent6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292775" y="1926695"/>
            <a:ext cx="2994225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0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1800" b="0" dirty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1493" y="1708998"/>
            <a:ext cx="569474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ЗАО ГК «ПРОМРЕСУРС» </a:t>
            </a:r>
          </a:p>
          <a:p>
            <a:pPr algn="just"/>
            <a:r>
              <a:rPr lang="ru-RU" b="0" dirty="0">
                <a:solidFill>
                  <a:schemeClr val="accent6">
                    <a:lumMod val="75000"/>
                  </a:schemeClr>
                </a:solidFill>
              </a:rPr>
              <a:t>	</a:t>
            </a:r>
            <a:r>
              <a:rPr lang="ru-RU" b="0" dirty="0" smtClean="0">
                <a:solidFill>
                  <a:schemeClr val="accent6">
                    <a:lumMod val="75000"/>
                  </a:schemeClr>
                </a:solidFill>
              </a:rPr>
              <a:t>Является </a:t>
            </a:r>
            <a:r>
              <a:rPr lang="ru-RU" b="0" dirty="0">
                <a:solidFill>
                  <a:schemeClr val="accent6">
                    <a:lumMod val="75000"/>
                  </a:schemeClr>
                </a:solidFill>
              </a:rPr>
              <a:t>крупнейшим в </a:t>
            </a:r>
            <a:r>
              <a:rPr lang="ru-RU" b="0" dirty="0" smtClean="0">
                <a:solidFill>
                  <a:schemeClr val="accent6">
                    <a:lumMod val="75000"/>
                  </a:schemeClr>
                </a:solidFill>
              </a:rPr>
              <a:t>России </a:t>
            </a:r>
            <a:r>
              <a:rPr lang="ru-RU" b="0" dirty="0">
                <a:solidFill>
                  <a:schemeClr val="accent6">
                    <a:lumMod val="75000"/>
                  </a:schemeClr>
                </a:solidFill>
              </a:rPr>
              <a:t>и странах Евразийского союза поставщиком асбестовых, резинотехнических и полимерных изделий. Созданный на базе Инжинирингового центра «ПРОМРЕСУРС» научный и технический потенциал, позволяет </a:t>
            </a:r>
            <a:r>
              <a:rPr lang="ru-RU" b="0" dirty="0" smtClean="0">
                <a:solidFill>
                  <a:schemeClr val="accent6">
                    <a:lumMod val="75000"/>
                  </a:schemeClr>
                </a:solidFill>
              </a:rPr>
              <a:t>нам предоставлять </a:t>
            </a:r>
            <a:r>
              <a:rPr lang="ru-RU" b="0" dirty="0">
                <a:solidFill>
                  <a:schemeClr val="accent6">
                    <a:lumMod val="75000"/>
                  </a:schemeClr>
                </a:solidFill>
              </a:rPr>
              <a:t>промышленности России и стран Таможенного союза самые новые и современные разработки.</a:t>
            </a:r>
          </a:p>
          <a:p>
            <a:pPr lvl="0" algn="l"/>
            <a:endParaRPr lang="ru-RU" dirty="0">
              <a:solidFill>
                <a:srgbClr val="002060"/>
              </a:solidFill>
            </a:endParaRPr>
          </a:p>
          <a:p>
            <a:pPr algn="l"/>
            <a:r>
              <a:rPr lang="ru-RU" b="0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b="0" dirty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8" name="TextBox 7"/>
          <p:cNvSpPr txBox="1"/>
          <p:nvPr/>
        </p:nvSpPr>
        <p:spPr bwMode="auto">
          <a:xfrm>
            <a:off x="9722734" y="6406634"/>
            <a:ext cx="46361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dirty="0" smtClean="0"/>
              <a:t>19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024190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1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601884" y="188686"/>
            <a:ext cx="916986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</a:rPr>
              <a:t>ПРОМЫШЛЕННОСТЬ ГОРОДА </a:t>
            </a:r>
            <a:endParaRPr lang="ru-RU" sz="2400" dirty="0">
              <a:solidFill>
                <a:srgbClr val="FF0000"/>
              </a:solidFill>
              <a:latin typeface="Arial" pitchFamily="34" charset="0"/>
            </a:endParaRPr>
          </a:p>
        </p:txBody>
      </p:sp>
      <p:pic>
        <p:nvPicPr>
          <p:cNvPr id="5" name="Рисунок 42" descr="&amp;pcy;&amp;rcy;&amp;ocy;&amp;icy;&amp;zcy;&amp;vcy;&amp;ocy;&amp;dcy;&amp;scy;&amp;tcy;&amp;vcy;&amp;ocy;"/>
          <p:cNvPicPr>
            <a:picLocks noChangeAspect="1" noChangeArrowheads="1"/>
          </p:cNvPicPr>
          <p:nvPr/>
        </p:nvPicPr>
        <p:blipFill rotWithShape="1">
          <a:blip r:embed="rId3" cstate="print"/>
          <a:srcRect l="-324" t="68099" r="-1691"/>
          <a:stretch/>
        </p:blipFill>
        <p:spPr bwMode="auto">
          <a:xfrm>
            <a:off x="8025263" y="3035908"/>
            <a:ext cx="2280211" cy="943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12" descr="http://www.format-corp.ru/about/logo-format-prom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0454" y="3579933"/>
            <a:ext cx="642923" cy="28742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 bwMode="auto">
          <a:xfrm>
            <a:off x="462988" y="850900"/>
            <a:ext cx="5734614" cy="2600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Оборот предприятий и организаций </a:t>
            </a:r>
            <a:r>
              <a:rPr lang="ru-RU" sz="1600" b="0" dirty="0" smtClean="0">
                <a:solidFill>
                  <a:schemeClr val="accent6">
                    <a:lumMod val="75000"/>
                  </a:schemeClr>
                </a:solidFill>
              </a:rPr>
              <a:t>- 55,5 </a:t>
            </a:r>
            <a:r>
              <a:rPr lang="ru-RU" sz="1600" b="0" dirty="0" err="1" smtClean="0">
                <a:solidFill>
                  <a:schemeClr val="accent6">
                    <a:lumMod val="75000"/>
                  </a:schemeClr>
                </a:solidFill>
              </a:rPr>
              <a:t>млд</a:t>
            </a:r>
            <a:r>
              <a:rPr lang="ru-RU" sz="1600" b="0" dirty="0" smtClean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ru-RU" sz="1600" b="0" dirty="0">
                <a:solidFill>
                  <a:schemeClr val="accent6">
                    <a:lumMod val="75000"/>
                  </a:schemeClr>
                </a:solidFill>
              </a:rPr>
              <a:t>рублей</a:t>
            </a:r>
          </a:p>
          <a:p>
            <a:pPr algn="l">
              <a:spcBef>
                <a:spcPct val="50000"/>
              </a:spcBef>
            </a:pP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Промышленное производство – </a:t>
            </a:r>
            <a:r>
              <a:rPr lang="ru-RU" sz="1600" b="0" smtClean="0">
                <a:solidFill>
                  <a:schemeClr val="accent6">
                    <a:lumMod val="75000"/>
                  </a:schemeClr>
                </a:solidFill>
              </a:rPr>
              <a:t>более 40</a:t>
            </a:r>
            <a:r>
              <a:rPr lang="ru-RU" sz="1600" b="0" dirty="0" smtClean="0">
                <a:solidFill>
                  <a:schemeClr val="accent6">
                    <a:lumMod val="75000"/>
                  </a:schemeClr>
                </a:solidFill>
              </a:rPr>
              <a:t>% в экономике города;</a:t>
            </a:r>
          </a:p>
          <a:p>
            <a:pPr algn="l">
              <a:spcBef>
                <a:spcPct val="50000"/>
              </a:spcBef>
            </a:pPr>
            <a:r>
              <a:rPr lang="ru-RU" sz="1600" b="0" dirty="0" smtClean="0">
                <a:solidFill>
                  <a:schemeClr val="accent6">
                    <a:lumMod val="75000"/>
                  </a:schemeClr>
                </a:solidFill>
              </a:rPr>
              <a:t>На территории городского округа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89 </a:t>
            </a:r>
            <a:r>
              <a:rPr lang="ru-RU" sz="1600" b="0" dirty="0" smtClean="0">
                <a:solidFill>
                  <a:schemeClr val="accent6">
                    <a:lumMod val="75000"/>
                  </a:schemeClr>
                </a:solidFill>
              </a:rPr>
              <a:t>промышленных предприятий, из них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20 - </a:t>
            </a:r>
            <a:r>
              <a:rPr lang="ru-RU" sz="1600" b="0" dirty="0" smtClean="0">
                <a:solidFill>
                  <a:schemeClr val="accent6">
                    <a:lumMod val="75000"/>
                  </a:schemeClr>
                </a:solidFill>
              </a:rPr>
              <a:t>крупные и средние предприятия.</a:t>
            </a:r>
          </a:p>
          <a:p>
            <a:pPr algn="l">
              <a:spcBef>
                <a:spcPct val="50000"/>
              </a:spcBef>
            </a:pP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Основные отрасли -  </a:t>
            </a:r>
            <a:r>
              <a:rPr lang="ru-RU" sz="1600" b="0" dirty="0" smtClean="0">
                <a:solidFill>
                  <a:schemeClr val="accent6">
                    <a:lumMod val="75000"/>
                  </a:schemeClr>
                </a:solidFill>
              </a:rPr>
              <a:t>промышленность, наука, образование. </a:t>
            </a:r>
          </a:p>
          <a:p>
            <a:pPr algn="l">
              <a:spcBef>
                <a:spcPct val="50000"/>
              </a:spcBef>
            </a:pPr>
            <a:endParaRPr lang="ru-RU" sz="1800" dirty="0"/>
          </a:p>
        </p:txBody>
      </p:sp>
      <p:sp>
        <p:nvSpPr>
          <p:cNvPr id="8" name="Подзаголовок 1"/>
          <p:cNvSpPr txBox="1">
            <a:spLocks/>
          </p:cNvSpPr>
          <p:nvPr/>
        </p:nvSpPr>
        <p:spPr>
          <a:xfrm>
            <a:off x="876300" y="3275635"/>
            <a:ext cx="8684389" cy="358236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30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02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74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46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ru-RU" sz="1800" b="1" kern="0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800" kern="0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800" kern="0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ru-RU" sz="2000" b="1" kern="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Системообразующие предприятия города: </a:t>
            </a:r>
          </a:p>
          <a:p>
            <a:pPr marL="0" indent="0">
              <a:buNone/>
            </a:pPr>
            <a:r>
              <a:rPr lang="ru-RU" sz="1600" b="1" kern="0" dirty="0" smtClean="0"/>
              <a:t>		</a:t>
            </a:r>
          </a:p>
          <a:p>
            <a:pPr marL="0" indent="0">
              <a:buNone/>
            </a:pPr>
            <a:r>
              <a:rPr lang="ru-RU" sz="1600" kern="0" dirty="0"/>
              <a:t>	</a:t>
            </a:r>
            <a:r>
              <a:rPr lang="ru-RU" sz="1600" kern="0" dirty="0" smtClean="0">
                <a:solidFill>
                  <a:schemeClr val="accent6">
                    <a:lumMod val="75000"/>
                  </a:schemeClr>
                </a:solidFill>
              </a:rPr>
              <a:t>ПАО «</a:t>
            </a:r>
            <a:r>
              <a:rPr lang="ru-RU" sz="1600" kern="0" dirty="0" err="1" smtClean="0">
                <a:solidFill>
                  <a:schemeClr val="accent6">
                    <a:lumMod val="75000"/>
                  </a:schemeClr>
                </a:solidFill>
              </a:rPr>
              <a:t>Долгопрудненское</a:t>
            </a:r>
            <a:r>
              <a:rPr lang="ru-RU" sz="1600" kern="0" dirty="0" smtClean="0">
                <a:solidFill>
                  <a:schemeClr val="accent6">
                    <a:lumMod val="75000"/>
                  </a:schemeClr>
                </a:solidFill>
              </a:rPr>
              <a:t> научно-производственное </a:t>
            </a:r>
            <a:r>
              <a:rPr lang="ru-RU" sz="1600" kern="0" dirty="0">
                <a:solidFill>
                  <a:schemeClr val="accent6">
                    <a:lumMod val="75000"/>
                  </a:schemeClr>
                </a:solidFill>
              </a:rPr>
              <a:t>предприятие» </a:t>
            </a:r>
            <a:endParaRPr lang="ru-RU" sz="1600" kern="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 деятельности: Производство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оружия и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боеприпасов</a:t>
            </a:r>
          </a:p>
          <a:p>
            <a:pPr marL="0" indent="0">
              <a:buNone/>
            </a:pPr>
            <a:endParaRPr lang="ru-RU" sz="1600" kern="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</a:rPr>
              <a:t>	</a:t>
            </a:r>
            <a:r>
              <a:rPr lang="ru-RU" sz="1600" kern="0" dirty="0" smtClean="0">
                <a:solidFill>
                  <a:schemeClr val="accent6">
                    <a:lumMod val="75000"/>
                  </a:schemeClr>
                </a:solidFill>
              </a:rPr>
              <a:t>АО «</a:t>
            </a:r>
            <a:r>
              <a:rPr lang="ru-RU" sz="1600" kern="0" dirty="0" err="1" smtClean="0">
                <a:solidFill>
                  <a:schemeClr val="accent6">
                    <a:lumMod val="75000"/>
                  </a:schemeClr>
                </a:solidFill>
              </a:rPr>
              <a:t>Долгопрудненское</a:t>
            </a:r>
            <a:r>
              <a:rPr lang="ru-RU" sz="1600" kern="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1600" kern="0" dirty="0" err="1" smtClean="0">
                <a:solidFill>
                  <a:schemeClr val="accent6">
                    <a:lumMod val="75000"/>
                  </a:schemeClr>
                </a:solidFill>
              </a:rPr>
              <a:t>конструкторное</a:t>
            </a:r>
            <a:r>
              <a:rPr lang="ru-RU" sz="1600" kern="0" dirty="0" smtClean="0">
                <a:solidFill>
                  <a:schemeClr val="accent6">
                    <a:lumMod val="75000"/>
                  </a:schemeClr>
                </a:solidFill>
              </a:rPr>
              <a:t> бюро автоматики» </a:t>
            </a:r>
          </a:p>
          <a:p>
            <a:pPr marL="0" indent="0">
              <a:buNone/>
            </a:pPr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 деятельности: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Научные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исследования и разработки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в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области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	естественных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и технических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наук</a:t>
            </a:r>
            <a:endParaRPr lang="ru-RU" sz="1600" kern="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sz="1600" kern="0" dirty="0" smtClean="0">
                <a:solidFill>
                  <a:schemeClr val="accent6">
                    <a:lumMod val="75000"/>
                  </a:schemeClr>
                </a:solidFill>
              </a:rPr>
              <a:t>		</a:t>
            </a:r>
          </a:p>
          <a:p>
            <a:pPr marL="0" indent="0">
              <a:buNone/>
            </a:pPr>
            <a:r>
              <a:rPr lang="ru-RU" sz="1600" kern="0" dirty="0">
                <a:solidFill>
                  <a:schemeClr val="accent6">
                    <a:lumMod val="75000"/>
                  </a:schemeClr>
                </a:solidFill>
              </a:rPr>
              <a:t>	</a:t>
            </a:r>
            <a:r>
              <a:rPr lang="ru-RU" sz="1600" kern="0" dirty="0" smtClean="0">
                <a:solidFill>
                  <a:schemeClr val="accent6">
                    <a:lumMod val="75000"/>
                  </a:schemeClr>
                </a:solidFill>
              </a:rPr>
              <a:t>ООО «ФОРМАТ» </a:t>
            </a:r>
            <a:endParaRPr lang="ru-RU" sz="1600" kern="0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sz="1600" kern="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 деятельности: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Производство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резиновых и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пластмассовых изделий</a:t>
            </a:r>
            <a:endParaRPr lang="ru-RU" sz="1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000" kern="0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sz="2000" b="0" kern="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33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982"/>
          <a:stretch/>
        </p:blipFill>
        <p:spPr bwMode="auto">
          <a:xfrm>
            <a:off x="642102" y="4022852"/>
            <a:ext cx="1008898" cy="65074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2" descr="http://dkba.ru/templates/dkba/images/elements/logo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84" y="5021404"/>
            <a:ext cx="1035427" cy="5981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11" name="Рисунок 10" descr="&amp;Dcy;&amp;iecy;&amp;kcy;&amp;ocy;&amp;rcy;&amp;acy;&amp;tcy;&amp;icy;&amp;vcy;&amp;ncy;&amp;acy;&amp;yacy; &amp;pcy;&amp;rcy;&amp;ocy;&amp;dcy;&amp;ucy;&amp;kcy;&amp;tscy;&amp;icy;&amp;yacy;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4" t="4196" r="71038" b="84478"/>
          <a:stretch/>
        </p:blipFill>
        <p:spPr bwMode="auto">
          <a:xfrm>
            <a:off x="656643" y="6036783"/>
            <a:ext cx="1019757" cy="55451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6" descr="http://www.dnpp.biz/News/news001_0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25026" y="711906"/>
            <a:ext cx="2451221" cy="1169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«&amp;Dcy;&amp;ocy;&amp;lcy;&amp;gcy;&amp;ocy;&amp;pcy;&amp;rcy;&amp;ucy;&amp;dcy;&amp;ncy;&amp;iecy;&amp;ncy;&amp;scy;&amp;kcy;&amp;ocy;&amp;iecy; &amp;ncy;&amp;acy;&amp;ucy;&amp;chcy;&amp;ncy;&amp;ocy;-&amp;pcy;&amp;rcy;&amp;ocy;&amp;icy;&amp;zcy;&amp;vcy;&amp;ocy;&amp;dcy;&amp;scy;&amp;tcy;&amp;vcy;&amp;iecy;&amp;ncy;&amp;ncy;&amp;ocy;&amp;iecy; &amp;pcy;&amp;rcy;&amp;iecy;&amp;dcy;&amp;pcy;&amp;rcy;&amp;icy;&amp;yacy;&amp;tcy;&amp;icy;&amp;iecy;»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35486" y="1296475"/>
            <a:ext cx="519916" cy="51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057" y="1761265"/>
            <a:ext cx="2012174" cy="1341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2" descr="http://dkba.ru/templates/dkba/images/elements/logo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5057" y="2674633"/>
            <a:ext cx="625397" cy="361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3" name="TextBox 2"/>
          <p:cNvSpPr txBox="1"/>
          <p:nvPr/>
        </p:nvSpPr>
        <p:spPr bwMode="auto">
          <a:xfrm>
            <a:off x="9835105" y="6406634"/>
            <a:ext cx="35124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dirty="0" smtClean="0"/>
              <a:t>2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40334702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8645" y="981335"/>
            <a:ext cx="80899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0" dirty="0"/>
              <a:t>ООО </a:t>
            </a:r>
            <a:r>
              <a:rPr lang="ru-RU" b="0" dirty="0" smtClean="0"/>
              <a:t>«ДСК-7»</a:t>
            </a:r>
            <a:endParaRPr lang="ru-RU" b="0" dirty="0"/>
          </a:p>
        </p:txBody>
      </p:sp>
      <p:sp>
        <p:nvSpPr>
          <p:cNvPr id="3" name="Содержимое 10"/>
          <p:cNvSpPr txBox="1">
            <a:spLocks/>
          </p:cNvSpPr>
          <p:nvPr/>
        </p:nvSpPr>
        <p:spPr>
          <a:xfrm>
            <a:off x="744358" y="239070"/>
            <a:ext cx="9398000" cy="97348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30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02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74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46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 algn="ctr" defTabSz="860425" eaLnBrk="1" hangingPunct="1">
              <a:spcBef>
                <a:spcPct val="0"/>
              </a:spcBef>
              <a:buNone/>
            </a:pPr>
            <a:r>
              <a:rPr lang="ru-RU" altLang="ru-RU" sz="2400" kern="0" dirty="0" smtClean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Проект: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Физкультурно-оздоровительный комплекс с универсальным игровым залом и плавательным бассейном по ул. Московская, 52</a:t>
            </a:r>
            <a:endParaRPr kumimoji="1" lang="ru-RU" altLang="ru-RU" sz="2000" dirty="0">
              <a:solidFill>
                <a:schemeClr val="accent6">
                  <a:lumMod val="75000"/>
                </a:schemeClr>
              </a:solidFill>
              <a:cs typeface="Arial" pitchFamily="34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endParaRPr kumimoji="1" lang="ru-RU" sz="2000" dirty="0">
              <a:solidFill>
                <a:schemeClr val="accent6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77253" y="2628825"/>
            <a:ext cx="6722585" cy="1520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600" u="sng" dirty="0" smtClean="0">
                <a:solidFill>
                  <a:schemeClr val="accent6">
                    <a:lumMod val="75000"/>
                  </a:schemeClr>
                </a:solidFill>
              </a:rPr>
              <a:t>Общая </a:t>
            </a:r>
            <a:r>
              <a:rPr lang="ru-RU" sz="1600" u="sng" dirty="0">
                <a:solidFill>
                  <a:schemeClr val="accent6">
                    <a:lumMod val="75000"/>
                  </a:schemeClr>
                </a:solidFill>
              </a:rPr>
              <a:t>площадь объекта составит </a:t>
            </a:r>
            <a:r>
              <a:rPr lang="ru-RU" sz="1600" u="sng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-</a:t>
            </a:r>
          </a:p>
          <a:p>
            <a:pPr algn="l"/>
            <a:r>
              <a:rPr lang="ru-RU" sz="1600" b="0" dirty="0" smtClean="0">
                <a:solidFill>
                  <a:schemeClr val="accent6">
                    <a:lumMod val="75000"/>
                  </a:schemeClr>
                </a:solidFill>
              </a:rPr>
              <a:t>5156,6 </a:t>
            </a:r>
            <a:r>
              <a:rPr lang="ru-RU" sz="1600" b="0" dirty="0" err="1" smtClean="0">
                <a:solidFill>
                  <a:schemeClr val="accent6">
                    <a:lumMod val="75000"/>
                  </a:schemeClr>
                </a:solidFill>
              </a:rPr>
              <a:t>кв.м</a:t>
            </a:r>
            <a:r>
              <a:rPr lang="ru-RU" sz="1600" b="0" dirty="0" smtClean="0">
                <a:solidFill>
                  <a:schemeClr val="accent6">
                    <a:lumMod val="75000"/>
                  </a:schemeClr>
                </a:solidFill>
              </a:rPr>
              <a:t>.;</a:t>
            </a:r>
          </a:p>
          <a:p>
            <a:pPr algn="l"/>
            <a:r>
              <a:rPr lang="ru-RU" sz="1600" u="sng" dirty="0">
                <a:solidFill>
                  <a:schemeClr val="accent6">
                    <a:lumMod val="75000"/>
                  </a:schemeClr>
                </a:solidFill>
              </a:rPr>
              <a:t>Площадь земельного участка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–  </a:t>
            </a:r>
            <a:r>
              <a:rPr lang="ru-RU" sz="1600" b="0" dirty="0">
                <a:solidFill>
                  <a:schemeClr val="accent6">
                    <a:lumMod val="75000"/>
                  </a:schemeClr>
                </a:solidFill>
              </a:rPr>
              <a:t>0,78 га;</a:t>
            </a:r>
          </a:p>
          <a:p>
            <a:pPr algn="l"/>
            <a:r>
              <a:rPr lang="ru-RU" sz="1600" u="sng" dirty="0" smtClean="0">
                <a:solidFill>
                  <a:schemeClr val="accent6">
                    <a:lumMod val="75000"/>
                  </a:schemeClr>
                </a:solidFill>
              </a:rPr>
              <a:t>Количество создаваемых </a:t>
            </a:r>
            <a:r>
              <a:rPr lang="ru-RU" sz="1600" u="sng" dirty="0">
                <a:solidFill>
                  <a:schemeClr val="accent6">
                    <a:lumMod val="75000"/>
                  </a:schemeClr>
                </a:solidFill>
              </a:rPr>
              <a:t>рабочих мест </a:t>
            </a:r>
            <a:r>
              <a:rPr lang="ru-RU" sz="1600" u="sng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-</a:t>
            </a:r>
          </a:p>
          <a:p>
            <a:pPr algn="l"/>
            <a:r>
              <a:rPr lang="ru-RU" sz="1600" b="0" dirty="0" smtClean="0">
                <a:solidFill>
                  <a:schemeClr val="accent6">
                    <a:lumMod val="75000"/>
                  </a:schemeClr>
                </a:solidFill>
              </a:rPr>
              <a:t>28 мест;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99845" y="4244306"/>
            <a:ext cx="66166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600" u="sng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Инвестиции: </a:t>
            </a:r>
            <a:r>
              <a:rPr lang="ru-RU" altLang="ru-RU" sz="16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план </a:t>
            </a:r>
            <a:r>
              <a:rPr lang="ru-RU" altLang="ru-RU" sz="1600" b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– </a:t>
            </a:r>
            <a:r>
              <a:rPr lang="ru-RU" altLang="ru-RU" sz="1600" b="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155 </a:t>
            </a:r>
            <a:r>
              <a:rPr lang="ru-RU" altLang="ru-RU" sz="1600" b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млн. руб.; </a:t>
            </a:r>
            <a:endParaRPr lang="ru-RU" altLang="ru-RU" sz="1600" b="0" dirty="0" smtClean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освоено</a:t>
            </a:r>
            <a:r>
              <a:rPr lang="ru-RU" altLang="ru-RU" sz="1600" b="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altLang="ru-RU" sz="1600" b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– </a:t>
            </a:r>
            <a:r>
              <a:rPr lang="ru-RU" altLang="ru-RU" sz="1600" b="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116,1 </a:t>
            </a:r>
            <a:r>
              <a:rPr lang="ru-RU" altLang="ru-RU" sz="1600" b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млн. руб</a:t>
            </a:r>
            <a:r>
              <a:rPr lang="ru-RU" altLang="ru-RU" sz="1600" b="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.;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600" b="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19060" y="4809844"/>
            <a:ext cx="6638970" cy="1003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defRPr/>
            </a:pPr>
            <a:r>
              <a:rPr lang="ru-RU" sz="1600" u="sng" dirty="0" smtClean="0">
                <a:solidFill>
                  <a:schemeClr val="accent6">
                    <a:lumMod val="75000"/>
                  </a:schemeClr>
                </a:solidFill>
              </a:rPr>
              <a:t>Источник финансирования: </a:t>
            </a:r>
          </a:p>
          <a:p>
            <a:pPr algn="l" eaLnBrk="1" hangingPunct="1">
              <a:defRPr/>
            </a:pPr>
            <a:r>
              <a:rPr lang="ru-RU" sz="1600" b="0" dirty="0" smtClean="0">
                <a:solidFill>
                  <a:schemeClr val="accent6">
                    <a:lumMod val="75000"/>
                  </a:schemeClr>
                </a:solidFill>
              </a:rPr>
              <a:t>ООО «ДСК-7».</a:t>
            </a:r>
            <a:endParaRPr lang="ru-RU" sz="1600" b="0" u="sng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l" eaLnBrk="1" hangingPunct="1">
              <a:defRPr/>
            </a:pPr>
            <a:endParaRPr lang="ru-RU" dirty="0"/>
          </a:p>
        </p:txBody>
      </p:sp>
      <p:pic>
        <p:nvPicPr>
          <p:cNvPr id="10" name="Рисунок 9"/>
          <p:cNvPicPr/>
          <p:nvPr/>
        </p:nvPicPr>
        <p:blipFill>
          <a:blip r:embed="rId3"/>
          <a:stretch>
            <a:fillRect/>
          </a:stretch>
        </p:blipFill>
        <p:spPr>
          <a:xfrm>
            <a:off x="280106" y="2445275"/>
            <a:ext cx="5455576" cy="3640493"/>
          </a:xfrm>
          <a:prstGeom prst="rect">
            <a:avLst/>
          </a:prstGeom>
        </p:spPr>
      </p:pic>
      <p:sp>
        <p:nvSpPr>
          <p:cNvPr id="11" name="TextBox 12"/>
          <p:cNvSpPr txBox="1">
            <a:spLocks noChangeArrowheads="1"/>
          </p:cNvSpPr>
          <p:nvPr/>
        </p:nvSpPr>
        <p:spPr bwMode="auto">
          <a:xfrm>
            <a:off x="3669500" y="1776893"/>
            <a:ext cx="66175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600" u="sng" dirty="0" smtClean="0">
                <a:latin typeface="Arial" panose="020B0604020202020204" pitchFamily="34" charset="0"/>
              </a:rPr>
              <a:t>Ввод в эксплуатацию:</a:t>
            </a:r>
            <a:r>
              <a:rPr lang="ru-RU" altLang="ru-RU" sz="1600" dirty="0" smtClean="0">
                <a:latin typeface="Arial" panose="020B0604020202020204" pitchFamily="34" charset="0"/>
              </a:rPr>
              <a:t> </a:t>
            </a:r>
            <a:r>
              <a:rPr lang="ru-RU" altLang="ru-RU" sz="1600" b="0" dirty="0" smtClean="0">
                <a:latin typeface="Arial" panose="020B0604020202020204" pitchFamily="34" charset="0"/>
              </a:rPr>
              <a:t>сентябрь 2016 г.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2000" b="0" dirty="0" smtClean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2000" b="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 bwMode="auto">
          <a:xfrm>
            <a:off x="9653286" y="6406634"/>
            <a:ext cx="533065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dirty="0" smtClean="0"/>
              <a:t>20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75939187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8808478"/>
              </p:ext>
            </p:extLst>
          </p:nvPr>
        </p:nvGraphicFramePr>
        <p:xfrm>
          <a:off x="464272" y="852035"/>
          <a:ext cx="9710057" cy="5866784"/>
        </p:xfrm>
        <a:graphic>
          <a:graphicData uri="http://schemas.openxmlformats.org/drawingml/2006/table">
            <a:tbl>
              <a:tblPr/>
              <a:tblGrid>
                <a:gridCol w="3957257"/>
                <a:gridCol w="5752800"/>
              </a:tblGrid>
              <a:tr h="420312">
                <a:tc>
                  <a:txBody>
                    <a:bodyPr/>
                    <a:lstStyle>
                      <a:lvl1pPr defTabSz="860425">
                        <a:buSzPct val="120000"/>
                        <a:defRPr kumimoji="1" sz="1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 defTabSz="860425">
                        <a:buSzPct val="120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 defTabSz="860425"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 defTabSz="860425">
                        <a:buSzPct val="89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 defTabSz="860425"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860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Bookman Old Style" pitchFamily="18" charset="0"/>
                          <a:cs typeface="Arial" pitchFamily="34" charset="0"/>
                        </a:rPr>
                        <a:t>Наименование</a:t>
                      </a:r>
                    </a:p>
                  </a:txBody>
                  <a:tcPr marL="91460" marR="91460" marT="45729" marB="4572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defTabSz="860425">
                        <a:buSzPct val="120000"/>
                        <a:defRPr kumimoji="1" sz="1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 defTabSz="860425">
                        <a:buSzPct val="120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 defTabSz="860425"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 defTabSz="860425">
                        <a:buSzPct val="89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 defTabSz="860425"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860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Bookman Old Style" pitchFamily="18" charset="0"/>
                          <a:cs typeface="Arial" pitchFamily="34" charset="0"/>
                        </a:rPr>
                        <a:t>Оказанное содействие </a:t>
                      </a:r>
                    </a:p>
                  </a:txBody>
                  <a:tcPr marL="91460" marR="91460" marT="45729" marB="4572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964432">
                <a:tc>
                  <a:txBody>
                    <a:bodyPr/>
                    <a:lstStyle>
                      <a:lvl1pPr defTabSz="860425">
                        <a:buSzPct val="120000"/>
                        <a:defRPr kumimoji="1" sz="1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 defTabSz="860425">
                        <a:buSzPct val="120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 defTabSz="860425"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 defTabSz="860425">
                        <a:buSzPct val="89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 defTabSz="860425"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lvl="0" algn="ctr"/>
                      <a:r>
                        <a:rPr kumimoji="1" lang="ru-RU" sz="1400" b="1" i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ООО «</a:t>
                      </a:r>
                      <a:r>
                        <a:rPr kumimoji="1" lang="ru-RU" sz="1400" b="1" i="0" kern="120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Линкин</a:t>
                      </a:r>
                      <a:r>
                        <a:rPr kumimoji="1" lang="ru-RU" sz="1400" b="1" i="0" kern="12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1" lang="ru-RU" sz="1400" b="1" i="0" kern="120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Проджект</a:t>
                      </a:r>
                      <a:r>
                        <a:rPr kumimoji="1" lang="ru-RU" sz="1400" b="1" i="0" kern="12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»</a:t>
                      </a:r>
                      <a:r>
                        <a:rPr kumimoji="1" lang="ru-RU" sz="1400" b="1" i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  <a:p>
                      <a:pPr lvl="0" algn="ctr"/>
                      <a:r>
                        <a:rPr kumimoji="1" lang="ru-RU" sz="1400" b="1" i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ООО «</a:t>
                      </a:r>
                      <a:r>
                        <a:rPr kumimoji="1" lang="ru-RU" sz="1400" b="1" i="0" kern="120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Проджект</a:t>
                      </a:r>
                      <a:r>
                        <a:rPr kumimoji="1" lang="ru-RU" sz="1400" b="1" i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1" lang="ru-RU" sz="1400" b="1" i="0" kern="120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Девелопмент</a:t>
                      </a:r>
                      <a:r>
                        <a:rPr kumimoji="1" lang="ru-RU" sz="1400" b="1" i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» </a:t>
                      </a:r>
                    </a:p>
                    <a:p>
                      <a:pPr lvl="0" algn="ctr"/>
                      <a:r>
                        <a:rPr kumimoji="1" lang="ru-RU" sz="12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Строительство административно - производственного комплекса г. Долгопрудный Лихачевский проезд (</a:t>
                      </a:r>
                      <a:r>
                        <a:rPr kumimoji="1" lang="en-US" sz="12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II </a:t>
                      </a:r>
                      <a:r>
                        <a:rPr kumimoji="1" lang="ru-RU" sz="12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и </a:t>
                      </a:r>
                      <a:r>
                        <a:rPr kumimoji="1" lang="en-US" sz="12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III </a:t>
                      </a:r>
                      <a:r>
                        <a:rPr kumimoji="1" lang="ru-RU" sz="12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очередь строительства технопарка «Лихачевский»)</a:t>
                      </a:r>
                      <a:endParaRPr kumimoji="1" lang="ru-RU" sz="1200" b="0" kern="12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8596" marR="68596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FFD"/>
                    </a:solidFill>
                  </a:tcPr>
                </a:tc>
                <a:tc>
                  <a:txBody>
                    <a:bodyPr/>
                    <a:lstStyle>
                      <a:lvl1pPr defTabSz="860425">
                        <a:buSzPct val="120000"/>
                        <a:defRPr kumimoji="1" sz="1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 defTabSz="860425">
                        <a:buSzPct val="120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 defTabSz="860425"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 defTabSz="860425">
                        <a:buSzPct val="89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 defTabSz="860425"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just" defTabSz="86042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altLang="ru-RU" sz="11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Оказано содействие в предоставлении земельного участка.</a:t>
                      </a:r>
                    </a:p>
                    <a:p>
                      <a:pPr marL="0" marR="0" lvl="0" indent="0" algn="just" defTabSz="86042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altLang="ru-RU" sz="11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Оказано содействие в получении технических условий для обеспечения инженерными коммуникациями электроснабжения,</a:t>
                      </a:r>
                      <a:r>
                        <a:rPr kumimoji="1" lang="ru-RU" altLang="ru-RU" sz="1100" b="0" kern="12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теплоснабжения, водоснабжения, канализации, радио, телевидения и телефонизации. Оказано содействие в оперативной подготовке документации.</a:t>
                      </a:r>
                      <a:endParaRPr kumimoji="1" lang="ru-RU" altLang="ru-RU" sz="1100" b="0" kern="120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8596" marR="68596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FFD"/>
                    </a:solidFill>
                  </a:tcPr>
                </a:tc>
              </a:tr>
              <a:tr h="968904">
                <a:tc>
                  <a:txBody>
                    <a:bodyPr/>
                    <a:lstStyle>
                      <a:lvl1pPr defTabSz="860425">
                        <a:buSzPct val="120000"/>
                        <a:defRPr kumimoji="1" sz="1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 defTabSz="860425">
                        <a:buSzPct val="120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 defTabSz="860425"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 defTabSz="860425">
                        <a:buSzPct val="89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 defTabSz="860425"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kumimoji="1" lang="ru-RU" sz="1400" b="1" i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ООО «</a:t>
                      </a:r>
                      <a:r>
                        <a:rPr kumimoji="1" lang="ru-RU" sz="1400" b="1" i="0" kern="120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Проджект</a:t>
                      </a:r>
                      <a:r>
                        <a:rPr kumimoji="1" lang="ru-RU" sz="1400" b="1" i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1" lang="ru-RU" sz="1400" b="1" i="0" kern="120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Девелопмент</a:t>
                      </a:r>
                      <a:r>
                        <a:rPr kumimoji="1" lang="ru-RU" sz="1400" b="1" i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»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kumimoji="1" lang="ru-RU" sz="13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Создание многопрофильного технопарка в рамках создания технико-внедренческой зоны "Лихачевский 2" в г. Долгопрудный</a:t>
                      </a:r>
                      <a:endParaRPr kumimoji="1" lang="ru-RU" sz="1300" b="0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8596" marR="68596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>
                      <a:lvl1pPr defTabSz="860425">
                        <a:buSzPct val="120000"/>
                        <a:defRPr kumimoji="1" sz="1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 defTabSz="860425">
                        <a:buSzPct val="120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 defTabSz="860425"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 defTabSz="860425">
                        <a:buSzPct val="89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 defTabSz="860425"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just" defTabSz="86042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altLang="ru-RU" sz="11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Подобран</a:t>
                      </a:r>
                      <a:r>
                        <a:rPr kumimoji="1" lang="ru-RU" altLang="ru-RU" sz="1100" b="0" kern="12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земельный участок, который предполагается передать инвестору без проведения торгов в соответствии с Законом МО от 05.03.2015 г. № 7/118. Разработана Дорожная карта совместно с МИИ МО по реализации проекта. Разработана концепция проекта, бизнес план, </a:t>
                      </a:r>
                      <a:r>
                        <a:rPr kumimoji="1" lang="ru-RU" altLang="ru-RU" sz="1100" b="0" kern="120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финмодель</a:t>
                      </a:r>
                      <a:r>
                        <a:rPr kumimoji="1" lang="ru-RU" altLang="ru-RU" sz="1100" b="0" kern="12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, определена Управляющая компания. Оказывается информационная, юридическая и методологическая помощь совместно с МИИ МО и АО КРМО</a:t>
                      </a:r>
                      <a:endParaRPr kumimoji="1" lang="ru-RU" altLang="ru-RU" sz="1100" b="0" kern="120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8596" marR="68596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DFE"/>
                    </a:solidFill>
                  </a:tcPr>
                </a:tc>
              </a:tr>
              <a:tr h="871471">
                <a:tc>
                  <a:txBody>
                    <a:bodyPr/>
                    <a:lstStyle/>
                    <a:p>
                      <a:pPr marL="0" marR="0" lvl="0" indent="0" algn="ctr" defTabSz="860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400" b="1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ООО «БТН»</a:t>
                      </a:r>
                    </a:p>
                    <a:p>
                      <a:pPr marL="0" marR="0" lvl="0" indent="0" algn="ctr" defTabSz="860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3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Строительство многофункционального комплекса «Дирижабль»</a:t>
                      </a:r>
                      <a:endParaRPr kumimoji="1" lang="ru-RU" altLang="ru-RU" sz="1300" b="0" kern="120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860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ru-RU" altLang="ru-RU" sz="1400" b="0" kern="120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8596" marR="68596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F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6042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ru-RU" altLang="ru-RU" sz="11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Оказано содействие в получении технических условий для обеспечения инженерными коммуникациями электроснабжения,</a:t>
                      </a:r>
                      <a:r>
                        <a:rPr kumimoji="1" lang="ru-RU" altLang="ru-RU" sz="1100" b="0" kern="12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теплоснабжения, водоснабжения, канализации, радио, телевидения и телефонизации. Оказано содействие в оперативной подготовке документации. Оказана информационная, юридическая и методологическая помощь совместно с МИИ МО и АО КРМО</a:t>
                      </a:r>
                      <a:endParaRPr kumimoji="1" lang="ru-RU" sz="1100" b="0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8596" marR="68596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FFD"/>
                    </a:solidFill>
                  </a:tcPr>
                </a:tc>
              </a:tr>
              <a:tr h="575546">
                <a:tc>
                  <a:txBody>
                    <a:bodyPr/>
                    <a:lstStyle/>
                    <a:p>
                      <a:pPr marL="0" marR="0" lvl="0" indent="0" algn="ctr" defTabSz="860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400" b="1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ЗАО «ГК ПРОМРЕСУРС» </a:t>
                      </a:r>
                    </a:p>
                    <a:p>
                      <a:pPr marL="0" marR="0" lvl="0" indent="0" algn="ctr" defTabSz="860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3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Строительство </a:t>
                      </a:r>
                      <a:r>
                        <a:rPr kumimoji="1" lang="ru-RU" sz="1300" b="0" kern="120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офисно</a:t>
                      </a:r>
                      <a:r>
                        <a:rPr kumimoji="1" lang="ru-RU" sz="13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-производственного здания ул. Зеленая, 1</a:t>
                      </a:r>
                      <a:endParaRPr kumimoji="1" lang="ru-RU" altLang="ru-RU" sz="1300" b="0" kern="120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860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ru-RU" altLang="ru-RU" sz="1400" b="0" kern="120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8596" marR="68596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6042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altLang="ru-RU" sz="11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Оказано содействие в предоставлении земельного участка.</a:t>
                      </a:r>
                    </a:p>
                    <a:p>
                      <a:pPr marL="0" marR="0" lvl="0" indent="0" algn="just" defTabSz="86042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altLang="ru-RU" sz="11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Оказано содействие в получении технических условий для обеспечения инженерными коммуникациями электроснабжения,</a:t>
                      </a:r>
                      <a:r>
                        <a:rPr kumimoji="1" lang="ru-RU" altLang="ru-RU" sz="1100" b="0" kern="12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теплоснабжения, водоснабжения, канализации, радио, телевидения и телефонизации. Оказано содействие в оперативной подготовке документации. Оказана информационная, юридическая и методологическая помощь. </a:t>
                      </a:r>
                      <a:endParaRPr kumimoji="1" lang="ru-RU" sz="1100" b="0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8596" marR="68596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DFE"/>
                    </a:solidFill>
                  </a:tcPr>
                </a:tc>
              </a:tr>
              <a:tr h="1060019">
                <a:tc>
                  <a:txBody>
                    <a:bodyPr/>
                    <a:lstStyle>
                      <a:lvl1pPr defTabSz="860425">
                        <a:buSzPct val="120000"/>
                        <a:defRPr kumimoji="1" sz="1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 defTabSz="860425">
                        <a:buSzPct val="120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 defTabSz="860425"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 defTabSz="860425">
                        <a:buSzPct val="89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 defTabSz="860425"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860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400" b="1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ООО «ДСК-7» </a:t>
                      </a:r>
                    </a:p>
                    <a:p>
                      <a:pPr marL="0" marR="0" lvl="0" indent="0" algn="ctr" defTabSz="860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3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Физкультурно-оздоровительный комплекс с универсальным игровым залом и плавательным бассейном по ул. Московская, 52</a:t>
                      </a:r>
                      <a:endParaRPr kumimoji="1" lang="ru-RU" altLang="ru-RU" sz="1300" b="0" kern="120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860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ru-RU" altLang="ru-RU" sz="1400" b="0" kern="120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8596" marR="68596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F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6042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ru-RU" altLang="ru-RU" sz="11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Оказано содействие в получении технических условий для обеспечения инженерными коммуникациями электроснабжения, теплоснабжения, водоснабжения, канализации, радио, телевидения и телефонизации. Оказано содействие в оперативной подготовке документации. Оказана информационная, юридическая и методологическая помощь. </a:t>
                      </a:r>
                      <a:endParaRPr kumimoji="1" lang="ru-RU" sz="1100" b="0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8596" marR="68596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FFD"/>
                    </a:solidFill>
                  </a:tcPr>
                </a:tc>
              </a:tr>
            </a:tbl>
          </a:graphicData>
        </a:graphic>
      </p:graphicFrame>
      <p:sp>
        <p:nvSpPr>
          <p:cNvPr id="3" name="Заголовок 9"/>
          <p:cNvSpPr txBox="1">
            <a:spLocks/>
          </p:cNvSpPr>
          <p:nvPr/>
        </p:nvSpPr>
        <p:spPr>
          <a:xfrm>
            <a:off x="765629" y="0"/>
            <a:ext cx="9521371" cy="128111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accent2"/>
                </a:solidFill>
                <a:latin typeface="Arial Black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accent2"/>
                </a:solidFill>
                <a:latin typeface="Arial Black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accent2"/>
                </a:solidFill>
                <a:latin typeface="Arial Black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accent2"/>
                </a:solidFill>
                <a:latin typeface="Arial Black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accent2"/>
                </a:solidFill>
                <a:latin typeface="Arial Black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accent2"/>
                </a:solidFill>
                <a:latin typeface="Arial Black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accent2"/>
                </a:solidFill>
                <a:latin typeface="Arial Black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accent2"/>
                </a:solidFill>
                <a:latin typeface="Arial Black" pitchFamily="34" charset="0"/>
              </a:defRPr>
            </a:lvl9pPr>
          </a:lstStyle>
          <a:p>
            <a:pPr eaLnBrk="1" hangingPunct="1"/>
            <a:r>
              <a:rPr lang="ru-RU" altLang="ru-RU" sz="2400" kern="0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Взаимодействие Администрации </a:t>
            </a:r>
          </a:p>
          <a:p>
            <a:pPr eaLnBrk="1" hangingPunct="1"/>
            <a:r>
              <a:rPr lang="ru-RU" altLang="ru-RU" sz="2400" kern="0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городского округа Долгопрудный с инвесторами</a:t>
            </a:r>
          </a:p>
        </p:txBody>
      </p:sp>
      <p:sp>
        <p:nvSpPr>
          <p:cNvPr id="5" name="TextBox 4"/>
          <p:cNvSpPr txBox="1"/>
          <p:nvPr/>
        </p:nvSpPr>
        <p:spPr bwMode="auto">
          <a:xfrm>
            <a:off x="9618562" y="6406634"/>
            <a:ext cx="567789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dirty="0" smtClean="0"/>
              <a:t>21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775604020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0" y="1312863"/>
            <a:ext cx="1952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4" rIns="91430" bIns="45714" anchor="ctr">
            <a:spAutoFit/>
          </a:bodyPr>
          <a:lstStyle/>
          <a:p>
            <a:pPr algn="l">
              <a:spcBef>
                <a:spcPct val="0"/>
              </a:spcBef>
            </a:pPr>
            <a:endParaRPr lang="ru-RU" sz="1800" b="0">
              <a:solidFill>
                <a:schemeClr val="tx1"/>
              </a:solidFill>
            </a:endParaRPr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0" y="5180013"/>
            <a:ext cx="1952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4" rIns="91430" bIns="45714" anchor="ctr">
            <a:spAutoFit/>
          </a:bodyPr>
          <a:lstStyle/>
          <a:p>
            <a:pPr algn="l">
              <a:spcBef>
                <a:spcPct val="0"/>
              </a:spcBef>
            </a:pPr>
            <a:endParaRPr lang="ru-RU" sz="1800" b="0">
              <a:solidFill>
                <a:schemeClr val="tx1"/>
              </a:solidFill>
            </a:endParaRP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2308225" y="525463"/>
            <a:ext cx="70485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4" rIns="91430" bIns="45714">
            <a:spAutoFit/>
          </a:bodyPr>
          <a:lstStyle/>
          <a:p>
            <a:pPr>
              <a:spcBef>
                <a:spcPct val="0"/>
              </a:spcBef>
            </a:pPr>
            <a:r>
              <a:rPr lang="ru-RU" sz="1800">
                <a:solidFill>
                  <a:schemeClr val="bg1"/>
                </a:solidFill>
              </a:rPr>
              <a:t>        </a:t>
            </a:r>
          </a:p>
          <a:p>
            <a:pPr>
              <a:spcBef>
                <a:spcPct val="0"/>
              </a:spcBef>
            </a:pPr>
            <a:endParaRPr lang="ru-RU" sz="1800">
              <a:solidFill>
                <a:schemeClr val="bg1"/>
              </a:solidFill>
            </a:endParaRPr>
          </a:p>
        </p:txBody>
      </p:sp>
      <p:sp>
        <p:nvSpPr>
          <p:cNvPr id="48133" name="Rectangle 6"/>
          <p:cNvSpPr>
            <a:spLocks noChangeArrowheads="1"/>
          </p:cNvSpPr>
          <p:nvPr/>
        </p:nvSpPr>
        <p:spPr bwMode="auto">
          <a:xfrm>
            <a:off x="8523288" y="7138988"/>
            <a:ext cx="833437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89990" tIns="46795" rIns="89990" bIns="46795" anchor="b"/>
          <a:lstStyle/>
          <a:p>
            <a:pPr algn="l"/>
            <a:endParaRPr lang="ru-RU" sz="2800" b="0">
              <a:solidFill>
                <a:schemeClr val="tx1"/>
              </a:solidFill>
            </a:endParaRPr>
          </a:p>
        </p:txBody>
      </p:sp>
      <p:sp>
        <p:nvSpPr>
          <p:cNvPr id="48134" name="Rectangle 7"/>
          <p:cNvSpPr>
            <a:spLocks noChangeArrowheads="1"/>
          </p:cNvSpPr>
          <p:nvPr/>
        </p:nvSpPr>
        <p:spPr bwMode="auto">
          <a:xfrm>
            <a:off x="7783513" y="7138988"/>
            <a:ext cx="739775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89990" tIns="46795" rIns="89990" bIns="46795" anchor="b"/>
          <a:lstStyle/>
          <a:p>
            <a:pPr algn="l"/>
            <a:endParaRPr lang="ru-RU" sz="2800" b="0">
              <a:solidFill>
                <a:schemeClr val="tx1"/>
              </a:solidFill>
            </a:endParaRPr>
          </a:p>
        </p:txBody>
      </p:sp>
      <p:sp>
        <p:nvSpPr>
          <p:cNvPr id="48135" name="Rectangle 8"/>
          <p:cNvSpPr>
            <a:spLocks noChangeArrowheads="1"/>
          </p:cNvSpPr>
          <p:nvPr/>
        </p:nvSpPr>
        <p:spPr bwMode="auto">
          <a:xfrm>
            <a:off x="2552700" y="7138988"/>
            <a:ext cx="998538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89990" tIns="46795" rIns="89990" bIns="46795" anchor="b"/>
          <a:lstStyle/>
          <a:p>
            <a:pPr algn="l"/>
            <a:endParaRPr lang="ru-RU" sz="2800" b="0">
              <a:solidFill>
                <a:schemeClr val="tx1"/>
              </a:solidFill>
            </a:endParaRPr>
          </a:p>
        </p:txBody>
      </p:sp>
      <p:sp>
        <p:nvSpPr>
          <p:cNvPr id="48136" name="Rectangle 9"/>
          <p:cNvSpPr>
            <a:spLocks noChangeArrowheads="1"/>
          </p:cNvSpPr>
          <p:nvPr/>
        </p:nvSpPr>
        <p:spPr bwMode="auto">
          <a:xfrm>
            <a:off x="1617663" y="7138988"/>
            <a:ext cx="935037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89990" tIns="46795" rIns="89990" bIns="46795" anchor="b"/>
          <a:lstStyle/>
          <a:p>
            <a:pPr algn="l"/>
            <a:endParaRPr lang="ru-RU" sz="2800" b="0">
              <a:solidFill>
                <a:schemeClr val="tx1"/>
              </a:solidFill>
            </a:endParaRPr>
          </a:p>
        </p:txBody>
      </p:sp>
      <p:sp>
        <p:nvSpPr>
          <p:cNvPr id="48137" name="Rectangle 10"/>
          <p:cNvSpPr>
            <a:spLocks noChangeArrowheads="1"/>
          </p:cNvSpPr>
          <p:nvPr/>
        </p:nvSpPr>
        <p:spPr bwMode="auto">
          <a:xfrm>
            <a:off x="282575" y="7138988"/>
            <a:ext cx="1335088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89990" tIns="46795" rIns="89990" bIns="46795" anchor="b"/>
          <a:lstStyle/>
          <a:p>
            <a:pPr algn="l"/>
            <a:endParaRPr lang="ru-RU" sz="2800" b="0">
              <a:solidFill>
                <a:schemeClr val="tx1"/>
              </a:solidFill>
            </a:endParaRPr>
          </a:p>
        </p:txBody>
      </p:sp>
      <p:sp>
        <p:nvSpPr>
          <p:cNvPr id="48138" name="Rectangle 11"/>
          <p:cNvSpPr>
            <a:spLocks noChangeArrowheads="1"/>
          </p:cNvSpPr>
          <p:nvPr/>
        </p:nvSpPr>
        <p:spPr bwMode="auto">
          <a:xfrm>
            <a:off x="8894763" y="360363"/>
            <a:ext cx="461962" cy="5191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89990" tIns="46795" rIns="89990" bIns="46795" anchor="b"/>
          <a:lstStyle/>
          <a:p>
            <a:pPr algn="l"/>
            <a:endParaRPr lang="ru-RU" sz="2800" b="0">
              <a:solidFill>
                <a:schemeClr val="tx1"/>
              </a:solidFill>
            </a:endParaRPr>
          </a:p>
        </p:txBody>
      </p:sp>
      <p:sp>
        <p:nvSpPr>
          <p:cNvPr id="48139" name="Rectangle 12"/>
          <p:cNvSpPr>
            <a:spLocks noChangeArrowheads="1"/>
          </p:cNvSpPr>
          <p:nvPr/>
        </p:nvSpPr>
        <p:spPr bwMode="auto">
          <a:xfrm>
            <a:off x="8154988" y="360363"/>
            <a:ext cx="739775" cy="5191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89990" tIns="46795" rIns="89990" bIns="46795" anchor="b"/>
          <a:lstStyle/>
          <a:p>
            <a:pPr algn="l"/>
            <a:endParaRPr lang="ru-RU" sz="2800" b="0">
              <a:solidFill>
                <a:schemeClr val="tx1"/>
              </a:solidFill>
            </a:endParaRPr>
          </a:p>
        </p:txBody>
      </p:sp>
      <p:sp>
        <p:nvSpPr>
          <p:cNvPr id="48140" name="Rectangle 13"/>
          <p:cNvSpPr>
            <a:spLocks noChangeArrowheads="1"/>
          </p:cNvSpPr>
          <p:nvPr/>
        </p:nvSpPr>
        <p:spPr bwMode="auto">
          <a:xfrm>
            <a:off x="7415213" y="360363"/>
            <a:ext cx="739775" cy="5191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89990" tIns="46795" rIns="89990" bIns="46795" anchor="b"/>
          <a:lstStyle/>
          <a:p>
            <a:pPr algn="l"/>
            <a:endParaRPr lang="ru-RU" sz="2800" b="0">
              <a:solidFill>
                <a:schemeClr val="tx1"/>
              </a:solidFill>
            </a:endParaRPr>
          </a:p>
        </p:txBody>
      </p:sp>
      <p:sp>
        <p:nvSpPr>
          <p:cNvPr id="48141" name="Rectangle 14"/>
          <p:cNvSpPr>
            <a:spLocks noChangeArrowheads="1"/>
          </p:cNvSpPr>
          <p:nvPr/>
        </p:nvSpPr>
        <p:spPr bwMode="auto">
          <a:xfrm>
            <a:off x="6677025" y="360363"/>
            <a:ext cx="738188" cy="5191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89990" tIns="46795" rIns="89990" bIns="46795" anchor="b"/>
          <a:lstStyle/>
          <a:p>
            <a:pPr algn="l"/>
            <a:endParaRPr lang="ru-RU" sz="2800" b="0">
              <a:solidFill>
                <a:schemeClr val="tx1"/>
              </a:solidFill>
            </a:endParaRPr>
          </a:p>
        </p:txBody>
      </p:sp>
      <p:sp>
        <p:nvSpPr>
          <p:cNvPr id="48142" name="Rectangle 15"/>
          <p:cNvSpPr>
            <a:spLocks noChangeArrowheads="1"/>
          </p:cNvSpPr>
          <p:nvPr/>
        </p:nvSpPr>
        <p:spPr bwMode="auto">
          <a:xfrm>
            <a:off x="4927600" y="360363"/>
            <a:ext cx="1749425" cy="5191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89990" tIns="46795" rIns="89990" bIns="46795" anchor="b"/>
          <a:lstStyle/>
          <a:p>
            <a:pPr algn="l"/>
            <a:endParaRPr lang="ru-RU" sz="2800" b="0">
              <a:solidFill>
                <a:schemeClr val="tx1"/>
              </a:solidFill>
            </a:endParaRPr>
          </a:p>
        </p:txBody>
      </p:sp>
      <p:sp>
        <p:nvSpPr>
          <p:cNvPr id="48143" name="Rectangle 16"/>
          <p:cNvSpPr>
            <a:spLocks noChangeArrowheads="1"/>
          </p:cNvSpPr>
          <p:nvPr/>
        </p:nvSpPr>
        <p:spPr bwMode="auto">
          <a:xfrm>
            <a:off x="3551238" y="360363"/>
            <a:ext cx="1376362" cy="5191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89990" tIns="46795" rIns="89990" bIns="46795" anchor="b"/>
          <a:lstStyle/>
          <a:p>
            <a:pPr algn="l"/>
            <a:endParaRPr lang="ru-RU" sz="2800" b="0">
              <a:solidFill>
                <a:schemeClr val="tx1"/>
              </a:solidFill>
            </a:endParaRPr>
          </a:p>
        </p:txBody>
      </p:sp>
      <p:sp>
        <p:nvSpPr>
          <p:cNvPr id="48144" name="Rectangle 17"/>
          <p:cNvSpPr>
            <a:spLocks noChangeArrowheads="1"/>
          </p:cNvSpPr>
          <p:nvPr/>
        </p:nvSpPr>
        <p:spPr bwMode="auto">
          <a:xfrm>
            <a:off x="2552700" y="360363"/>
            <a:ext cx="998538" cy="5191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89990" tIns="46795" rIns="89990" bIns="46795" anchor="b"/>
          <a:lstStyle/>
          <a:p>
            <a:pPr algn="l"/>
            <a:endParaRPr lang="ru-RU" sz="2800" b="0">
              <a:solidFill>
                <a:schemeClr val="tx1"/>
              </a:solidFill>
            </a:endParaRPr>
          </a:p>
        </p:txBody>
      </p:sp>
      <p:sp>
        <p:nvSpPr>
          <p:cNvPr id="48145" name="Rectangle 18"/>
          <p:cNvSpPr>
            <a:spLocks noChangeArrowheads="1"/>
          </p:cNvSpPr>
          <p:nvPr/>
        </p:nvSpPr>
        <p:spPr bwMode="auto">
          <a:xfrm>
            <a:off x="1617663" y="360363"/>
            <a:ext cx="935037" cy="5191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89990" tIns="46795" rIns="89990" bIns="46795" anchor="b"/>
          <a:lstStyle/>
          <a:p>
            <a:pPr algn="l"/>
            <a:endParaRPr lang="ru-RU" sz="2800" b="0">
              <a:solidFill>
                <a:schemeClr val="tx1"/>
              </a:solidFill>
            </a:endParaRPr>
          </a:p>
        </p:txBody>
      </p:sp>
      <p:sp>
        <p:nvSpPr>
          <p:cNvPr id="48146" name="Rectangle 19"/>
          <p:cNvSpPr>
            <a:spLocks noChangeArrowheads="1"/>
          </p:cNvSpPr>
          <p:nvPr/>
        </p:nvSpPr>
        <p:spPr bwMode="auto">
          <a:xfrm>
            <a:off x="282575" y="360363"/>
            <a:ext cx="1335088" cy="5191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89990" tIns="46795" rIns="89990" bIns="46795" anchor="b"/>
          <a:lstStyle/>
          <a:p>
            <a:pPr algn="l"/>
            <a:endParaRPr lang="ru-RU" sz="2800" b="0">
              <a:solidFill>
                <a:schemeClr val="tx1"/>
              </a:solidFill>
            </a:endParaRPr>
          </a:p>
        </p:txBody>
      </p:sp>
      <p:sp>
        <p:nvSpPr>
          <p:cNvPr id="48147" name="Line 20"/>
          <p:cNvSpPr>
            <a:spLocks noChangeShapeType="1"/>
          </p:cNvSpPr>
          <p:nvPr/>
        </p:nvSpPr>
        <p:spPr bwMode="auto">
          <a:xfrm>
            <a:off x="282575" y="-465138"/>
            <a:ext cx="9074150" cy="0"/>
          </a:xfrm>
          <a:prstGeom prst="line">
            <a:avLst/>
          </a:prstGeom>
          <a:noFill/>
          <a:ln w="127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48148" name="Line 21"/>
          <p:cNvSpPr>
            <a:spLocks noChangeShapeType="1"/>
          </p:cNvSpPr>
          <p:nvPr/>
        </p:nvSpPr>
        <p:spPr bwMode="auto">
          <a:xfrm>
            <a:off x="282575" y="7656513"/>
            <a:ext cx="3268663" cy="0"/>
          </a:xfrm>
          <a:prstGeom prst="line">
            <a:avLst/>
          </a:prstGeom>
          <a:noFill/>
          <a:ln w="127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48149" name="Line 22"/>
          <p:cNvSpPr>
            <a:spLocks noChangeShapeType="1"/>
          </p:cNvSpPr>
          <p:nvPr/>
        </p:nvSpPr>
        <p:spPr bwMode="auto">
          <a:xfrm>
            <a:off x="282575" y="-465138"/>
            <a:ext cx="0" cy="1344613"/>
          </a:xfrm>
          <a:prstGeom prst="line">
            <a:avLst/>
          </a:prstGeom>
          <a:noFill/>
          <a:ln w="127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48150" name="Line 23"/>
          <p:cNvSpPr>
            <a:spLocks noChangeShapeType="1"/>
          </p:cNvSpPr>
          <p:nvPr/>
        </p:nvSpPr>
        <p:spPr bwMode="auto">
          <a:xfrm>
            <a:off x="9356725" y="-465138"/>
            <a:ext cx="0" cy="1344613"/>
          </a:xfrm>
          <a:prstGeom prst="line">
            <a:avLst/>
          </a:prstGeom>
          <a:noFill/>
          <a:ln w="127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48151" name="Line 24"/>
          <p:cNvSpPr>
            <a:spLocks noChangeShapeType="1"/>
          </p:cNvSpPr>
          <p:nvPr/>
        </p:nvSpPr>
        <p:spPr bwMode="auto">
          <a:xfrm>
            <a:off x="282575" y="3289300"/>
            <a:ext cx="0" cy="517525"/>
          </a:xfrm>
          <a:prstGeom prst="line">
            <a:avLst/>
          </a:prstGeom>
          <a:noFill/>
          <a:ln w="127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48152" name="Line 25"/>
          <p:cNvSpPr>
            <a:spLocks noChangeShapeType="1"/>
          </p:cNvSpPr>
          <p:nvPr/>
        </p:nvSpPr>
        <p:spPr bwMode="auto">
          <a:xfrm>
            <a:off x="9356725" y="3289300"/>
            <a:ext cx="0" cy="517525"/>
          </a:xfrm>
          <a:prstGeom prst="line">
            <a:avLst/>
          </a:prstGeom>
          <a:noFill/>
          <a:ln w="127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48153" name="Line 26"/>
          <p:cNvSpPr>
            <a:spLocks noChangeShapeType="1"/>
          </p:cNvSpPr>
          <p:nvPr/>
        </p:nvSpPr>
        <p:spPr bwMode="auto">
          <a:xfrm>
            <a:off x="282575" y="6099175"/>
            <a:ext cx="0" cy="1557338"/>
          </a:xfrm>
          <a:prstGeom prst="line">
            <a:avLst/>
          </a:prstGeom>
          <a:noFill/>
          <a:ln w="127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48154" name="Line 27"/>
          <p:cNvSpPr>
            <a:spLocks noChangeShapeType="1"/>
          </p:cNvSpPr>
          <p:nvPr/>
        </p:nvSpPr>
        <p:spPr bwMode="auto">
          <a:xfrm>
            <a:off x="9356725" y="6099175"/>
            <a:ext cx="0" cy="1557338"/>
          </a:xfrm>
          <a:prstGeom prst="line">
            <a:avLst/>
          </a:prstGeom>
          <a:noFill/>
          <a:ln w="127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48155" name="Line 28"/>
          <p:cNvSpPr>
            <a:spLocks noChangeShapeType="1"/>
          </p:cNvSpPr>
          <p:nvPr/>
        </p:nvSpPr>
        <p:spPr bwMode="auto">
          <a:xfrm>
            <a:off x="7045325" y="7656513"/>
            <a:ext cx="2311400" cy="0"/>
          </a:xfrm>
          <a:prstGeom prst="line">
            <a:avLst/>
          </a:prstGeom>
          <a:noFill/>
          <a:ln w="127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48156" name="Rectangle 29"/>
          <p:cNvSpPr>
            <a:spLocks noChangeArrowheads="1"/>
          </p:cNvSpPr>
          <p:nvPr/>
        </p:nvSpPr>
        <p:spPr bwMode="auto">
          <a:xfrm>
            <a:off x="0" y="6503988"/>
            <a:ext cx="193675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89990" tIns="46795" rIns="89990" bIns="46795" anchor="ctr">
            <a:spAutoFit/>
          </a:bodyPr>
          <a:lstStyle/>
          <a:p>
            <a:pPr algn="l">
              <a:spcBef>
                <a:spcPct val="0"/>
              </a:spcBef>
            </a:pPr>
            <a:endParaRPr lang="ru-RU" sz="1800" b="0">
              <a:solidFill>
                <a:schemeClr val="tx1"/>
              </a:solidFill>
            </a:endParaRPr>
          </a:p>
        </p:txBody>
      </p:sp>
      <p:sp>
        <p:nvSpPr>
          <p:cNvPr id="48157" name="WordArt 62"/>
          <p:cNvSpPr>
            <a:spLocks noChangeArrowheads="1" noChangeShapeType="1" noTextEdit="1"/>
          </p:cNvSpPr>
          <p:nvPr/>
        </p:nvSpPr>
        <p:spPr bwMode="auto">
          <a:xfrm>
            <a:off x="1302611" y="1044575"/>
            <a:ext cx="8320360" cy="147206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Благодарю за внимание!</a:t>
            </a:r>
          </a:p>
        </p:txBody>
      </p:sp>
      <p:sp>
        <p:nvSpPr>
          <p:cNvPr id="30" name="Rectangle 3"/>
          <p:cNvSpPr>
            <a:spLocks noChangeArrowheads="1"/>
          </p:cNvSpPr>
          <p:nvPr/>
        </p:nvSpPr>
        <p:spPr bwMode="auto">
          <a:xfrm>
            <a:off x="3866299" y="3263106"/>
            <a:ext cx="2856933" cy="1823471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1873489"/>
              </p:ext>
            </p:extLst>
          </p:nvPr>
        </p:nvGraphicFramePr>
        <p:xfrm>
          <a:off x="3595234" y="2748417"/>
          <a:ext cx="3379164" cy="37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55" name="CorelDRAW" r:id="rId4" imgW="2231280" imgH="2775960" progId="">
                  <p:embed/>
                </p:oleObj>
              </mc:Choice>
              <mc:Fallback>
                <p:oleObj name="CorelDRAW" r:id="rId4" imgW="2231280" imgH="27759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5234" y="2748417"/>
                        <a:ext cx="3379164" cy="373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53647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9" name="Text Box 11"/>
          <p:cNvSpPr txBox="1">
            <a:spLocks noChangeArrowheads="1"/>
          </p:cNvSpPr>
          <p:nvPr/>
        </p:nvSpPr>
        <p:spPr bwMode="auto">
          <a:xfrm>
            <a:off x="770280" y="196089"/>
            <a:ext cx="8763963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</a:rPr>
              <a:t>ИНВЕСТИЦИИ</a:t>
            </a:r>
            <a:endParaRPr lang="ru-RU" sz="2800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17416" name="AutoShape 10" descr="http://www.dnpp.biz/shapka.gif"/>
          <p:cNvSpPr>
            <a:spLocks noChangeAspect="1" noChangeArrowheads="1"/>
          </p:cNvSpPr>
          <p:nvPr/>
        </p:nvSpPr>
        <p:spPr bwMode="auto">
          <a:xfrm>
            <a:off x="49911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7" name="AutoShape 15" descr="0239_"/>
          <p:cNvSpPr>
            <a:spLocks noChangeAspect="1" noChangeArrowheads="1"/>
          </p:cNvSpPr>
          <p:nvPr/>
        </p:nvSpPr>
        <p:spPr bwMode="auto">
          <a:xfrm>
            <a:off x="3952875" y="2743200"/>
            <a:ext cx="23812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8" name="AutoShape 17" descr="0239_"/>
          <p:cNvSpPr>
            <a:spLocks noChangeAspect="1" noChangeArrowheads="1"/>
          </p:cNvSpPr>
          <p:nvPr/>
        </p:nvSpPr>
        <p:spPr bwMode="auto">
          <a:xfrm>
            <a:off x="3952875" y="2743200"/>
            <a:ext cx="23812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9" name="AutoShape 19" descr="0239_"/>
          <p:cNvSpPr>
            <a:spLocks noChangeAspect="1" noChangeArrowheads="1"/>
          </p:cNvSpPr>
          <p:nvPr/>
        </p:nvSpPr>
        <p:spPr bwMode="auto">
          <a:xfrm>
            <a:off x="2616200" y="46038"/>
            <a:ext cx="23812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20" name="AutoShape 21" descr="0239_"/>
          <p:cNvSpPr>
            <a:spLocks noChangeAspect="1" noChangeArrowheads="1"/>
          </p:cNvSpPr>
          <p:nvPr/>
        </p:nvSpPr>
        <p:spPr bwMode="auto">
          <a:xfrm>
            <a:off x="3952875" y="2743200"/>
            <a:ext cx="23812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21" name="AutoShape 23" descr="http://www.casing.ru/images/misc/0239_.jpg"/>
          <p:cNvSpPr>
            <a:spLocks noChangeAspect="1" noChangeArrowheads="1"/>
          </p:cNvSpPr>
          <p:nvPr/>
        </p:nvSpPr>
        <p:spPr bwMode="auto">
          <a:xfrm>
            <a:off x="49911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22" name="AutoShape 25" descr="http://www.casing.ru/images/misc/0239_.jpg"/>
          <p:cNvSpPr>
            <a:spLocks noChangeAspect="1" noChangeArrowheads="1"/>
          </p:cNvSpPr>
          <p:nvPr/>
        </p:nvSpPr>
        <p:spPr bwMode="auto">
          <a:xfrm>
            <a:off x="49911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23" name="AutoShape 27" descr="http://www.casing.ru/images/misc/0239_.jpg"/>
          <p:cNvSpPr>
            <a:spLocks noChangeAspect="1" noChangeArrowheads="1"/>
          </p:cNvSpPr>
          <p:nvPr/>
        </p:nvSpPr>
        <p:spPr bwMode="auto">
          <a:xfrm>
            <a:off x="49911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24" name="AutoShape 30" descr="http://www.casing.ru/images/misc/0239_.jpg"/>
          <p:cNvSpPr>
            <a:spLocks noChangeAspect="1" noChangeArrowheads="1"/>
          </p:cNvSpPr>
          <p:nvPr/>
        </p:nvSpPr>
        <p:spPr bwMode="auto">
          <a:xfrm>
            <a:off x="49911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" name="TextBox 22"/>
          <p:cNvSpPr txBox="1"/>
          <p:nvPr/>
        </p:nvSpPr>
        <p:spPr bwMode="auto">
          <a:xfrm>
            <a:off x="336448" y="1187086"/>
            <a:ext cx="6781982" cy="17543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ru-RU" altLang="ru-RU" sz="1800" dirty="0">
                <a:latin typeface="Arial" panose="020B0604020202020204" pitchFamily="34" charset="0"/>
              </a:rPr>
              <a:t>Объем инвестиций в основной </a:t>
            </a:r>
            <a:r>
              <a:rPr lang="ru-RU" altLang="ru-RU" sz="1800" dirty="0" smtClean="0">
                <a:latin typeface="Arial" panose="020B0604020202020204" pitchFamily="34" charset="0"/>
              </a:rPr>
              <a:t>капитал </a:t>
            </a:r>
            <a:r>
              <a:rPr lang="ru-RU" altLang="ru-RU" sz="1800" b="0" dirty="0">
                <a:latin typeface="Arial" panose="020B0604020202020204" pitchFamily="34" charset="0"/>
              </a:rPr>
              <a:t>в 2015 году </a:t>
            </a:r>
            <a:r>
              <a:rPr lang="ru-RU" altLang="ru-RU" sz="1800" dirty="0" smtClean="0">
                <a:latin typeface="Arial" panose="020B0604020202020204" pitchFamily="34" charset="0"/>
              </a:rPr>
              <a:t>:</a:t>
            </a:r>
            <a:endParaRPr lang="ru-RU" altLang="ru-RU" sz="1800" dirty="0">
              <a:latin typeface="Arial" panose="020B0604020202020204" pitchFamily="34" charset="0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z="1800" b="0" dirty="0" smtClean="0">
                <a:latin typeface="Arial" panose="020B0604020202020204" pitchFamily="34" charset="0"/>
              </a:rPr>
              <a:t>Всего </a:t>
            </a:r>
            <a:r>
              <a:rPr lang="ru-RU" altLang="ru-RU" sz="1800" dirty="0" smtClean="0">
                <a:latin typeface="Arial" panose="020B0604020202020204" pitchFamily="34" charset="0"/>
              </a:rPr>
              <a:t>- </a:t>
            </a:r>
            <a:r>
              <a:rPr lang="ru-RU" altLang="ru-RU" sz="1800" dirty="0">
                <a:latin typeface="Arial" panose="020B0604020202020204" pitchFamily="34" charset="0"/>
              </a:rPr>
              <a:t>15,2 млрд. руб</a:t>
            </a:r>
            <a:r>
              <a:rPr lang="ru-RU" altLang="ru-RU" sz="1800" b="0" dirty="0">
                <a:latin typeface="Arial" panose="020B0604020202020204" pitchFamily="34" charset="0"/>
              </a:rPr>
              <a:t>. </a:t>
            </a:r>
            <a:endParaRPr lang="ru-RU" altLang="ru-RU" sz="1800" b="0" dirty="0" smtClean="0">
              <a:latin typeface="Arial" panose="020B0604020202020204" pitchFamily="34" charset="0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z="1650" b="0" dirty="0" smtClean="0">
                <a:latin typeface="Arial" panose="020B0604020202020204" pitchFamily="34" charset="0"/>
              </a:rPr>
              <a:t>Инвестиции </a:t>
            </a:r>
            <a:r>
              <a:rPr lang="ru-RU" altLang="ru-RU" sz="1650" b="0" dirty="0">
                <a:latin typeface="Arial" panose="020B0604020202020204" pitchFamily="34" charset="0"/>
              </a:rPr>
              <a:t>без </a:t>
            </a:r>
            <a:r>
              <a:rPr lang="ru-RU" altLang="ru-RU" sz="1650" b="0" dirty="0" smtClean="0">
                <a:latin typeface="Arial" panose="020B0604020202020204" pitchFamily="34" charset="0"/>
              </a:rPr>
              <a:t>учета жилищного </a:t>
            </a:r>
            <a:r>
              <a:rPr lang="ru-RU" altLang="ru-RU" sz="1650" b="0" dirty="0">
                <a:latin typeface="Arial" panose="020B0604020202020204" pitchFamily="34" charset="0"/>
              </a:rPr>
              <a:t>строительства </a:t>
            </a:r>
            <a:r>
              <a:rPr lang="ru-RU" altLang="ru-RU" sz="1800" b="0" dirty="0">
                <a:latin typeface="Arial" panose="020B0604020202020204" pitchFamily="34" charset="0"/>
              </a:rPr>
              <a:t>-  </a:t>
            </a:r>
            <a:r>
              <a:rPr lang="ru-RU" altLang="ru-RU" sz="1800" dirty="0" smtClean="0">
                <a:latin typeface="Arial" panose="020B0604020202020204" pitchFamily="34" charset="0"/>
              </a:rPr>
              <a:t>7,4 млрд</a:t>
            </a:r>
            <a:r>
              <a:rPr lang="ru-RU" altLang="ru-RU" sz="1800" dirty="0">
                <a:latin typeface="Arial" panose="020B0604020202020204" pitchFamily="34" charset="0"/>
              </a:rPr>
              <a:t>. руб. </a:t>
            </a: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z="1800" b="0" dirty="0" smtClean="0">
                <a:latin typeface="Arial" panose="020B0604020202020204" pitchFamily="34" charset="0"/>
              </a:rPr>
              <a:t>Создано</a:t>
            </a:r>
            <a:r>
              <a:rPr lang="ru-RU" altLang="ru-RU" sz="1800" dirty="0">
                <a:latin typeface="Arial" panose="020B0604020202020204" pitchFamily="34" charset="0"/>
              </a:rPr>
              <a:t> </a:t>
            </a:r>
            <a:r>
              <a:rPr lang="ru-RU" altLang="ru-RU" sz="1800" dirty="0" smtClean="0">
                <a:latin typeface="Arial" panose="020B0604020202020204" pitchFamily="34" charset="0"/>
              </a:rPr>
              <a:t>370 новых </a:t>
            </a:r>
            <a:r>
              <a:rPr lang="ru-RU" altLang="ru-RU" sz="1800" dirty="0">
                <a:latin typeface="Arial" panose="020B0604020202020204" pitchFamily="34" charset="0"/>
              </a:rPr>
              <a:t>рабочих </a:t>
            </a:r>
            <a:r>
              <a:rPr lang="ru-RU" altLang="ru-RU" sz="1800" dirty="0" smtClean="0">
                <a:latin typeface="Arial" panose="020B0604020202020204" pitchFamily="34" charset="0"/>
              </a:rPr>
              <a:t>мест</a:t>
            </a:r>
            <a:endParaRPr lang="ru-RU" altLang="ru-RU" sz="1800" b="0" dirty="0">
              <a:latin typeface="Arial" panose="020B0604020202020204" pitchFamily="34" charset="0"/>
            </a:endParaRPr>
          </a:p>
        </p:txBody>
      </p:sp>
      <p:pic>
        <p:nvPicPr>
          <p:cNvPr id="18" name="Picture 4" descr="http://pharmcluster.ru/images/top/topcluste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0070" y="4983037"/>
            <a:ext cx="3855678" cy="20116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7252" y="5042878"/>
            <a:ext cx="3041299" cy="19286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2" descr="D:\kolder\_Мероприятия_Конференции\Собрание ППС 2014-02-08\Собрание ППС 2014\IMGL510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497" t="-630" r="140"/>
          <a:stretch/>
        </p:blipFill>
        <p:spPr bwMode="auto">
          <a:xfrm>
            <a:off x="-49309" y="3299332"/>
            <a:ext cx="2497434" cy="1991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Picture 2" descr="http://cs624726.vk.me/v624726699/5262e/8hwEMvpalPY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299" y="500340"/>
            <a:ext cx="3296019" cy="21882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9" descr="C:\Users\User\Desktop\ZG9yaW5mby5ydS91cGxvYWQvaWJsb2NrLzk4YS9mb3RvLmpwZz9fX2lkPTU2Nzcx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125" y="4267551"/>
            <a:ext cx="4053185" cy="27059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6" descr="C:\Users\User\Desktop\0_16bd26_23fe1813_XXXL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5720" y="2481349"/>
            <a:ext cx="3326598" cy="22177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0"/>
          <p:cNvSpPr txBox="1">
            <a:spLocks noChangeArrowheads="1"/>
          </p:cNvSpPr>
          <p:nvPr/>
        </p:nvSpPr>
        <p:spPr bwMode="auto">
          <a:xfrm>
            <a:off x="6089250" y="6519446"/>
            <a:ext cx="3964612" cy="33855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 b="1" dirty="0">
                <a:solidFill>
                  <a:schemeClr val="bg1"/>
                </a:solidFill>
              </a:rPr>
              <a:t>Путепровод </a:t>
            </a:r>
            <a:r>
              <a:rPr lang="ru-RU" altLang="ru-RU" sz="1600" b="1" dirty="0" smtClean="0">
                <a:solidFill>
                  <a:schemeClr val="bg1"/>
                </a:solidFill>
              </a:rPr>
              <a:t>у пл. Хлебниково</a:t>
            </a:r>
            <a:endParaRPr lang="ru-RU" altLang="ru-RU" sz="1600" b="1" dirty="0">
              <a:solidFill>
                <a:schemeClr val="bg1"/>
              </a:solidFill>
            </a:endParaRPr>
          </a:p>
        </p:txBody>
      </p:sp>
      <p:sp>
        <p:nvSpPr>
          <p:cNvPr id="28" name="TextBox 20"/>
          <p:cNvSpPr txBox="1">
            <a:spLocks noChangeArrowheads="1"/>
          </p:cNvSpPr>
          <p:nvPr/>
        </p:nvSpPr>
        <p:spPr bwMode="auto">
          <a:xfrm>
            <a:off x="6714927" y="4192401"/>
            <a:ext cx="4254499" cy="33855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 b="1" dirty="0">
                <a:solidFill>
                  <a:schemeClr val="bg1"/>
                </a:solidFill>
              </a:rPr>
              <a:t>Путепровод </a:t>
            </a:r>
            <a:r>
              <a:rPr lang="ru-RU" altLang="ru-RU" sz="1600" dirty="0" smtClean="0">
                <a:solidFill>
                  <a:schemeClr val="bg1"/>
                </a:solidFill>
              </a:rPr>
              <a:t>у пл. Водники</a:t>
            </a:r>
            <a:endParaRPr lang="ru-RU" altLang="ru-RU" sz="1600" b="1" dirty="0">
              <a:solidFill>
                <a:schemeClr val="bg1"/>
              </a:solidFill>
            </a:endParaRPr>
          </a:p>
        </p:txBody>
      </p:sp>
      <p:sp>
        <p:nvSpPr>
          <p:cNvPr id="29" name="TextBox 20"/>
          <p:cNvSpPr txBox="1">
            <a:spLocks noChangeArrowheads="1"/>
          </p:cNvSpPr>
          <p:nvPr/>
        </p:nvSpPr>
        <p:spPr bwMode="auto">
          <a:xfrm>
            <a:off x="6567601" y="2409121"/>
            <a:ext cx="4254499" cy="33855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 b="1" dirty="0">
                <a:solidFill>
                  <a:schemeClr val="bg1"/>
                </a:solidFill>
              </a:rPr>
              <a:t>Путепровод </a:t>
            </a:r>
            <a:r>
              <a:rPr lang="ru-RU" altLang="ru-RU" sz="1600" dirty="0" smtClean="0">
                <a:solidFill>
                  <a:schemeClr val="bg1"/>
                </a:solidFill>
              </a:rPr>
              <a:t>у пл. </a:t>
            </a:r>
            <a:r>
              <a:rPr lang="ru-RU" altLang="ru-RU" sz="1600" dirty="0" err="1" smtClean="0">
                <a:solidFill>
                  <a:schemeClr val="bg1"/>
                </a:solidFill>
              </a:rPr>
              <a:t>Новодачная</a:t>
            </a:r>
            <a:endParaRPr lang="ru-RU" altLang="ru-RU" sz="1600" b="1" dirty="0">
              <a:solidFill>
                <a:schemeClr val="bg1"/>
              </a:solidFill>
            </a:endParaRPr>
          </a:p>
        </p:txBody>
      </p:sp>
      <p:pic>
        <p:nvPicPr>
          <p:cNvPr id="31" name="Picture 11"/>
          <p:cNvPicPr>
            <a:picLocks noChangeAspect="1" noChangeArrowheads="1"/>
          </p:cNvPicPr>
          <p:nvPr/>
        </p:nvPicPr>
        <p:blipFill rotWithShape="1">
          <a:blip r:embed="rId9" cstate="print"/>
          <a:srcRect t="27454" r="10361"/>
          <a:stretch/>
        </p:blipFill>
        <p:spPr bwMode="auto">
          <a:xfrm>
            <a:off x="3894437" y="3379622"/>
            <a:ext cx="3335828" cy="1799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7" descr="C:\Users\User\Downloads\ДОУ 170 мест Центральный  14.JPG"/>
          <p:cNvPicPr>
            <a:picLocks noChangeAspect="1" noChangeArrowheads="1"/>
          </p:cNvPicPr>
          <p:nvPr/>
        </p:nvPicPr>
        <p:blipFill rotWithShape="1">
          <a:blip r:embed="rId10" cstate="print"/>
          <a:srcRect t="1106" r="16052"/>
          <a:stretch/>
        </p:blipFill>
        <p:spPr bwMode="auto">
          <a:xfrm>
            <a:off x="2192082" y="3372115"/>
            <a:ext cx="2299465" cy="18456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" name="TextBox 31"/>
          <p:cNvSpPr txBox="1"/>
          <p:nvPr/>
        </p:nvSpPr>
        <p:spPr bwMode="auto">
          <a:xfrm>
            <a:off x="9835105" y="6406634"/>
            <a:ext cx="35124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dirty="0" smtClean="0">
                <a:solidFill>
                  <a:srgbClr val="B2D5FC"/>
                </a:solidFill>
              </a:rPr>
              <a:t>3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 bwMode="auto">
          <a:xfrm>
            <a:off x="533400" y="176755"/>
            <a:ext cx="97536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dirty="0" smtClean="0">
                <a:solidFill>
                  <a:srgbClr val="FF0000"/>
                </a:solidFill>
              </a:rPr>
              <a:t>МОНИТОРИНГ  ПРОЕКТОВ В ЕАС ПИП 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3415555" y="881717"/>
            <a:ext cx="5886450" cy="224676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Всего : </a:t>
            </a:r>
            <a:r>
              <a:rPr lang="ru-RU" b="0" dirty="0" smtClean="0">
                <a:solidFill>
                  <a:schemeClr val="accent6">
                    <a:lumMod val="75000"/>
                  </a:schemeClr>
                </a:solidFill>
              </a:rPr>
              <a:t>23 </a:t>
            </a:r>
            <a:r>
              <a:rPr lang="ru-RU" b="0" dirty="0" smtClean="0">
                <a:solidFill>
                  <a:schemeClr val="accent6">
                    <a:lumMod val="75000"/>
                  </a:schemeClr>
                </a:solidFill>
              </a:rPr>
              <a:t>инвестиционных проекта</a:t>
            </a:r>
          </a:p>
          <a:p>
            <a:pPr algn="l">
              <a:spcBef>
                <a:spcPct val="50000"/>
              </a:spcBef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Планируемый – </a:t>
            </a:r>
            <a:r>
              <a:rPr lang="ru-RU" b="0" dirty="0" smtClean="0">
                <a:solidFill>
                  <a:schemeClr val="accent6">
                    <a:lumMod val="75000"/>
                  </a:schemeClr>
                </a:solidFill>
              </a:rPr>
              <a:t>1 проект </a:t>
            </a:r>
          </a:p>
          <a:p>
            <a:pPr algn="l">
              <a:spcBef>
                <a:spcPct val="50000"/>
              </a:spcBef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Реализуемые </a:t>
            </a:r>
            <a:r>
              <a:rPr lang="ru-RU" smtClean="0">
                <a:solidFill>
                  <a:schemeClr val="accent6">
                    <a:lumMod val="75000"/>
                  </a:schemeClr>
                </a:solidFill>
              </a:rPr>
              <a:t>-</a:t>
            </a:r>
            <a:r>
              <a:rPr lang="ru-RU" b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b="0" smtClean="0">
                <a:solidFill>
                  <a:schemeClr val="accent6">
                    <a:lumMod val="75000"/>
                  </a:schemeClr>
                </a:solidFill>
              </a:rPr>
              <a:t>11 </a:t>
            </a:r>
            <a:r>
              <a:rPr lang="ru-RU" b="0" dirty="0" smtClean="0">
                <a:solidFill>
                  <a:schemeClr val="accent6">
                    <a:lumMod val="75000"/>
                  </a:schemeClr>
                </a:solidFill>
              </a:rPr>
              <a:t>проектов</a:t>
            </a:r>
          </a:p>
          <a:p>
            <a:pPr algn="l">
              <a:spcBef>
                <a:spcPct val="50000"/>
              </a:spcBef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Завершенные - </a:t>
            </a:r>
            <a:r>
              <a:rPr lang="ru-RU" b="0" dirty="0" smtClean="0">
                <a:solidFill>
                  <a:schemeClr val="accent6">
                    <a:lumMod val="75000"/>
                  </a:schemeClr>
                </a:solidFill>
              </a:rPr>
              <a:t> 11 проектов</a:t>
            </a:r>
          </a:p>
          <a:p>
            <a:pPr algn="l">
              <a:spcBef>
                <a:spcPct val="50000"/>
              </a:spcBef>
            </a:pPr>
            <a:endParaRPr lang="ru-RU" b="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355382" y="3201624"/>
            <a:ext cx="3397250" cy="255454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Промышленность - 3   </a:t>
            </a:r>
          </a:p>
          <a:p>
            <a:pPr algn="l">
              <a:spcBef>
                <a:spcPct val="50000"/>
              </a:spcBef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Торговля и услуги - 2</a:t>
            </a:r>
          </a:p>
          <a:p>
            <a:pPr algn="l">
              <a:spcBef>
                <a:spcPct val="50000"/>
              </a:spcBef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Наука - 3</a:t>
            </a:r>
          </a:p>
          <a:p>
            <a:pPr algn="l">
              <a:spcBef>
                <a:spcPct val="50000"/>
              </a:spcBef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Спорт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- 1</a:t>
            </a:r>
          </a:p>
          <a:p>
            <a:pPr algn="l">
              <a:spcBef>
                <a:spcPct val="50000"/>
              </a:spcBef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Бытовое обслуживание населения - 3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353322" y="2801059"/>
            <a:ext cx="423774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b="0" dirty="0" smtClean="0">
                <a:solidFill>
                  <a:schemeClr val="accent6">
                    <a:lumMod val="75000"/>
                  </a:schemeClr>
                </a:solidFill>
              </a:rPr>
              <a:t>Из реализуемых и планируемых:</a:t>
            </a:r>
            <a:endParaRPr lang="ru-RU" b="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" name="Picture 31666"/>
          <p:cNvPicPr/>
          <p:nvPr/>
        </p:nvPicPr>
        <p:blipFill>
          <a:blip r:embed="rId3"/>
          <a:stretch>
            <a:fillRect/>
          </a:stretch>
        </p:blipFill>
        <p:spPr>
          <a:xfrm>
            <a:off x="8267701" y="1104900"/>
            <a:ext cx="2019300" cy="17642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4934" y="2919140"/>
            <a:ext cx="2767859" cy="14514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232" y="5120511"/>
            <a:ext cx="4028709" cy="1609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16"/>
          <p:cNvPicPr/>
          <p:nvPr/>
        </p:nvPicPr>
        <p:blipFill rotWithShape="1">
          <a:blip r:embed="rId6"/>
          <a:srcRect l="27488" t="14497" r="20419" b="5776"/>
          <a:stretch/>
        </p:blipFill>
        <p:spPr bwMode="auto">
          <a:xfrm>
            <a:off x="7310728" y="4441801"/>
            <a:ext cx="2976272" cy="2416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/>
          <p:cNvPicPr/>
          <p:nvPr/>
        </p:nvPicPr>
        <p:blipFill>
          <a:blip r:embed="rId7"/>
          <a:stretch>
            <a:fillRect/>
          </a:stretch>
        </p:blipFill>
        <p:spPr>
          <a:xfrm>
            <a:off x="4515592" y="3369800"/>
            <a:ext cx="2947536" cy="171513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22" y="1034379"/>
            <a:ext cx="2818419" cy="158493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 bwMode="auto">
          <a:xfrm>
            <a:off x="9835105" y="6406634"/>
            <a:ext cx="35124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dirty="0" smtClean="0">
                <a:solidFill>
                  <a:schemeClr val="bg1"/>
                </a:solidFill>
              </a:rPr>
              <a:t>4</a:t>
            </a:r>
            <a:endParaRPr lang="ru-RU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16054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336550" y="0"/>
            <a:ext cx="10077450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dirty="0" smtClean="0">
                <a:solidFill>
                  <a:srgbClr val="FF0000"/>
                </a:solidFill>
              </a:rPr>
              <a:t>НАИБОЛЕЕ ЗНАЧИМЫЕ ПРОЕКТЫ ГОРОДСКОГО ОКРУГА ДОЛГОПРУДНЫЙ  </a:t>
            </a: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8301352"/>
              </p:ext>
            </p:extLst>
          </p:nvPr>
        </p:nvGraphicFramePr>
        <p:xfrm>
          <a:off x="165100" y="1142999"/>
          <a:ext cx="9893301" cy="5454695"/>
        </p:xfrm>
        <a:graphic>
          <a:graphicData uri="http://schemas.openxmlformats.org/drawingml/2006/table">
            <a:tbl>
              <a:tblPr/>
              <a:tblGrid>
                <a:gridCol w="4937376"/>
                <a:gridCol w="1918993"/>
                <a:gridCol w="3036932"/>
              </a:tblGrid>
              <a:tr h="618037">
                <a:tc>
                  <a:txBody>
                    <a:bodyPr/>
                    <a:lstStyle>
                      <a:lvl1pPr defTabSz="860425">
                        <a:buSzPct val="120000"/>
                        <a:defRPr kumimoji="1" sz="1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 defTabSz="860425">
                        <a:buSzPct val="120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 defTabSz="860425"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 defTabSz="860425">
                        <a:buSzPct val="89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 defTabSz="860425"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860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Bookman Old Style" pitchFamily="18" charset="0"/>
                          <a:cs typeface="Arial" pitchFamily="34" charset="0"/>
                        </a:rPr>
                        <a:t>Наименование</a:t>
                      </a:r>
                    </a:p>
                  </a:txBody>
                  <a:tcPr marL="91460" marR="91460" marT="45729" marB="4572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defTabSz="860425">
                        <a:buSzPct val="120000"/>
                        <a:defRPr kumimoji="1" sz="1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 defTabSz="860425">
                        <a:buSzPct val="120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 defTabSz="860425"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 defTabSz="860425">
                        <a:buSzPct val="89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 defTabSz="860425"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860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Bookman Old Style" pitchFamily="18" charset="0"/>
                          <a:cs typeface="Arial" pitchFamily="34" charset="0"/>
                        </a:rPr>
                        <a:t>Текущий статус</a:t>
                      </a:r>
                    </a:p>
                  </a:txBody>
                  <a:tcPr marL="91460" marR="91460" marT="45729" marB="4572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defTabSz="860425">
                        <a:buSzPct val="120000"/>
                        <a:defRPr kumimoji="1" sz="1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 defTabSz="860425">
                        <a:buSzPct val="120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 defTabSz="860425"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 defTabSz="860425">
                        <a:buSzPct val="89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 defTabSz="860425"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860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Bookman Old Style" pitchFamily="18" charset="0"/>
                          <a:cs typeface="Arial" pitchFamily="34" charset="0"/>
                        </a:rPr>
                        <a:t>Объем инвестиций (планируемый)</a:t>
                      </a:r>
                    </a:p>
                  </a:txBody>
                  <a:tcPr marL="91460" marR="91460" marT="45729" marB="4572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1268805">
                <a:tc>
                  <a:txBody>
                    <a:bodyPr/>
                    <a:lstStyle>
                      <a:lvl1pPr defTabSz="860425">
                        <a:buSzPct val="120000"/>
                        <a:defRPr kumimoji="1" sz="1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 defTabSz="860425">
                        <a:buSzPct val="120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 defTabSz="860425"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 defTabSz="860425">
                        <a:buSzPct val="89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 defTabSz="860425"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lvl="0" algn="l"/>
                      <a:r>
                        <a:rPr kumimoji="1" lang="ru-RU" sz="1600" b="1" i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ООО «</a:t>
                      </a:r>
                      <a:r>
                        <a:rPr kumimoji="1" lang="ru-RU" sz="1600" b="1" i="0" kern="120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Линкин</a:t>
                      </a:r>
                      <a:r>
                        <a:rPr kumimoji="1" lang="ru-RU" sz="1600" b="1" i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1" lang="ru-RU" sz="1600" b="1" i="0" kern="120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Проджект</a:t>
                      </a:r>
                      <a:r>
                        <a:rPr kumimoji="1" lang="ru-RU" sz="1600" b="1" i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»</a:t>
                      </a:r>
                    </a:p>
                    <a:p>
                      <a:pPr lvl="0" algn="l"/>
                      <a:r>
                        <a:rPr kumimoji="1" lang="ru-RU" sz="1600" b="1" i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ООО «</a:t>
                      </a:r>
                      <a:r>
                        <a:rPr kumimoji="1" lang="ru-RU" sz="1600" b="1" i="0" kern="120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Проджект</a:t>
                      </a:r>
                      <a:r>
                        <a:rPr kumimoji="1" lang="ru-RU" sz="1600" b="1" i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1" lang="ru-RU" sz="1600" b="1" i="0" kern="120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Девелопмент</a:t>
                      </a:r>
                      <a:r>
                        <a:rPr kumimoji="1" lang="ru-RU" sz="1600" b="1" i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»        </a:t>
                      </a:r>
                    </a:p>
                    <a:p>
                      <a:pPr lvl="0" algn="l"/>
                      <a:r>
                        <a:rPr kumimoji="1" lang="ru-RU" sz="14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Строительство административно - производственного комплекса г. Долгопрудный Лихачевский проезд (</a:t>
                      </a:r>
                      <a:r>
                        <a:rPr kumimoji="1" lang="en-US" sz="14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II </a:t>
                      </a:r>
                      <a:r>
                        <a:rPr kumimoji="1" lang="ru-RU" sz="14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и </a:t>
                      </a:r>
                      <a:r>
                        <a:rPr kumimoji="1" lang="en-US" sz="14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III </a:t>
                      </a:r>
                      <a:r>
                        <a:rPr kumimoji="1" lang="ru-RU" sz="14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очередь строительства технопарка «Лихачевский»)</a:t>
                      </a:r>
                      <a:endParaRPr kumimoji="1" lang="ru-RU" sz="1400" b="0" kern="12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8596" marR="68596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FFD"/>
                    </a:solidFill>
                  </a:tcPr>
                </a:tc>
                <a:tc>
                  <a:txBody>
                    <a:bodyPr/>
                    <a:lstStyle>
                      <a:lvl1pPr defTabSz="860425">
                        <a:buSzPct val="120000"/>
                        <a:defRPr kumimoji="1" sz="1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 defTabSz="860425">
                        <a:buSzPct val="120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 defTabSz="860425"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 defTabSz="860425">
                        <a:buSzPct val="89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 defTabSz="860425"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86042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altLang="ru-RU" sz="16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Реализуемый</a:t>
                      </a:r>
                    </a:p>
                    <a:p>
                      <a:pPr marL="0" marR="0" lvl="0" indent="0" algn="ctr" defTabSz="86042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ru-RU" sz="1600" b="0" kern="120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86042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ru-RU" sz="16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II  </a:t>
                      </a:r>
                      <a:r>
                        <a:rPr kumimoji="1" lang="ru-RU" altLang="ru-RU" sz="16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очередь</a:t>
                      </a:r>
                      <a:endParaRPr kumimoji="1" lang="en-US" altLang="ru-RU" sz="1600" b="0" kern="120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86042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ru-RU" sz="16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III</a:t>
                      </a:r>
                      <a:r>
                        <a:rPr kumimoji="1" lang="ru-RU" altLang="ru-RU" sz="16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очередь </a:t>
                      </a:r>
                    </a:p>
                  </a:txBody>
                  <a:tcPr marL="68596" marR="68596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FFD"/>
                    </a:solidFill>
                  </a:tcPr>
                </a:tc>
                <a:tc>
                  <a:txBody>
                    <a:bodyPr/>
                    <a:lstStyle>
                      <a:lvl1pPr defTabSz="860425">
                        <a:buSzPct val="120000"/>
                        <a:defRPr kumimoji="1" sz="1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 defTabSz="860425">
                        <a:buSzPct val="120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 defTabSz="860425"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 defTabSz="860425">
                        <a:buSzPct val="89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 defTabSz="860425"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86042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ru-RU" altLang="ru-RU" sz="1600" b="0" kern="120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86042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ru-RU" altLang="ru-RU" sz="1600" b="0" kern="120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86042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altLang="ru-RU" sz="16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 460 млн. руб.</a:t>
                      </a:r>
                    </a:p>
                    <a:p>
                      <a:pPr marL="0" marR="0" lvl="0" indent="0" algn="ctr" defTabSz="86042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altLang="ru-RU" sz="16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420 млн. руб.</a:t>
                      </a:r>
                    </a:p>
                  </a:txBody>
                  <a:tcPr marL="68596" marR="68596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FFD"/>
                    </a:solidFill>
                  </a:tcPr>
                </a:tc>
              </a:tr>
              <a:tr h="931934">
                <a:tc>
                  <a:txBody>
                    <a:bodyPr/>
                    <a:lstStyle>
                      <a:lvl1pPr defTabSz="860425">
                        <a:buSzPct val="120000"/>
                        <a:defRPr kumimoji="1" sz="1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 defTabSz="860425">
                        <a:buSzPct val="120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 defTabSz="860425"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 defTabSz="860425">
                        <a:buSzPct val="89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 defTabSz="860425"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</a:pPr>
                      <a:r>
                        <a:rPr kumimoji="1" lang="ru-RU" sz="1600" b="1" i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ООО «</a:t>
                      </a:r>
                      <a:r>
                        <a:rPr kumimoji="1" lang="ru-RU" sz="1600" b="1" i="0" kern="120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Проджект</a:t>
                      </a:r>
                      <a:r>
                        <a:rPr kumimoji="1" lang="ru-RU" sz="1600" b="1" i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1" lang="ru-RU" sz="1600" b="1" i="0" kern="120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Девелопмент</a:t>
                      </a:r>
                      <a:r>
                        <a:rPr kumimoji="1" lang="ru-RU" sz="1600" b="1" i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» </a:t>
                      </a: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kumimoji="1" lang="ru-RU" sz="14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Создание многопрофильного технопарка в рамках создания технико-внедренческой зоны "Лихачевский 2" в г. Долгопрудный</a:t>
                      </a:r>
                      <a:endParaRPr kumimoji="1" lang="ru-RU" sz="1400" b="0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8596" marR="68596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>
                      <a:lvl1pPr defTabSz="860425">
                        <a:buSzPct val="120000"/>
                        <a:defRPr kumimoji="1" sz="1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 defTabSz="860425">
                        <a:buSzPct val="120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 defTabSz="860425"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 defTabSz="860425">
                        <a:buSzPct val="89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 defTabSz="860425"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86042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altLang="ru-RU" sz="16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Предполагаемый </a:t>
                      </a:r>
                      <a:r>
                        <a:rPr kumimoji="1" lang="ru-RU" altLang="ru-RU" sz="1600" b="0" kern="12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kumimoji="1" lang="ru-RU" altLang="ru-RU" sz="1600" b="0" kern="120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8596" marR="68596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>
                      <a:lvl1pPr defTabSz="860425">
                        <a:buSzPct val="120000"/>
                        <a:defRPr kumimoji="1" sz="1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 defTabSz="860425">
                        <a:buSzPct val="120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 defTabSz="860425"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 defTabSz="860425">
                        <a:buSzPct val="89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 defTabSz="860425"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86042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altLang="ru-RU" sz="16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640 млн. руб.</a:t>
                      </a:r>
                    </a:p>
                  </a:txBody>
                  <a:tcPr marL="68596" marR="68596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DFE"/>
                    </a:solidFill>
                  </a:tcPr>
                </a:tc>
              </a:tr>
              <a:tr h="767502">
                <a:tc>
                  <a:txBody>
                    <a:bodyPr/>
                    <a:lstStyle/>
                    <a:p>
                      <a:pPr marL="0" marR="0" lvl="0" indent="0" algn="l" defTabSz="860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600" b="1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ООО «БТН»</a:t>
                      </a:r>
                    </a:p>
                    <a:p>
                      <a:pPr marL="0" marR="0" lvl="0" indent="0" algn="l" defTabSz="860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1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Строительство многофункционального комплекса «Дирижабль»</a:t>
                      </a:r>
                      <a:endParaRPr kumimoji="1" lang="ru-RU" altLang="ru-RU" sz="1400" b="0" kern="120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8596" marR="68596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ru-RU" altLang="ru-RU" sz="16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Реализуемый</a:t>
                      </a:r>
                      <a:endParaRPr kumimoji="1" lang="ru-RU" sz="1600" b="0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8596" marR="68596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DD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042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altLang="ru-RU" sz="16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950 млн. руб.</a:t>
                      </a:r>
                    </a:p>
                  </a:txBody>
                  <a:tcPr marL="68596" marR="68596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DDFD"/>
                    </a:solidFill>
                  </a:tcPr>
                </a:tc>
              </a:tr>
              <a:tr h="749076">
                <a:tc>
                  <a:txBody>
                    <a:bodyPr/>
                    <a:lstStyle>
                      <a:lvl1pPr defTabSz="860425">
                        <a:buSzPct val="120000"/>
                        <a:defRPr kumimoji="1" sz="1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 defTabSz="860425">
                        <a:buSzPct val="120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 defTabSz="860425"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 defTabSz="860425">
                        <a:buSzPct val="89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 defTabSz="860425"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860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600" b="1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ЗАО «ГК ПРОМРЕСУРС» </a:t>
                      </a:r>
                    </a:p>
                    <a:p>
                      <a:pPr marL="0" marR="0" lvl="0" indent="0" algn="l" defTabSz="860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4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Строительство </a:t>
                      </a:r>
                      <a:r>
                        <a:rPr kumimoji="1" lang="ru-RU" sz="1400" b="0" kern="120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офисно</a:t>
                      </a:r>
                      <a:r>
                        <a:rPr kumimoji="1" lang="ru-RU" sz="14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-производственного здания ул. Зеленая, 1</a:t>
                      </a:r>
                      <a:endParaRPr kumimoji="1" lang="ru-RU" altLang="ru-RU" sz="1400" b="0" kern="120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8596" marR="68596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ru-RU" altLang="ru-RU" sz="16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Реализуемый </a:t>
                      </a:r>
                      <a:endParaRPr kumimoji="1" lang="ru-RU" sz="1600" b="0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8596" marR="68596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DFE"/>
                    </a:solidFill>
                  </a:tcPr>
                </a:tc>
                <a:tc>
                  <a:txBody>
                    <a:bodyPr/>
                    <a:lstStyle>
                      <a:lvl1pPr defTabSz="860425">
                        <a:buSzPct val="120000"/>
                        <a:defRPr kumimoji="1" sz="1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 defTabSz="860425">
                        <a:buSzPct val="120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 defTabSz="860425"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 defTabSz="860425">
                        <a:buSzPct val="89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 defTabSz="860425"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defTabSz="860425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SzPct val="75000"/>
                        <a:defRPr kumimoji="1" sz="12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86042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altLang="ru-RU" sz="16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150 млн. руб.</a:t>
                      </a:r>
                    </a:p>
                  </a:txBody>
                  <a:tcPr marL="68596" marR="68596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DFE"/>
                    </a:solidFill>
                  </a:tcPr>
                </a:tc>
              </a:tr>
              <a:tr h="749076">
                <a:tc>
                  <a:txBody>
                    <a:bodyPr/>
                    <a:lstStyle/>
                    <a:p>
                      <a:pPr marL="0" marR="0" lvl="0" indent="0" algn="l" defTabSz="860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1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ООО «ДСК-7» </a:t>
                      </a:r>
                    </a:p>
                    <a:p>
                      <a:pPr marL="0" marR="0" lvl="0" indent="0" algn="l" defTabSz="860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Физкультурно-оздоровительный комплекс с универсальным игровым залом и плавательным бассейном по ул. Московская, 52</a:t>
                      </a:r>
                      <a:endParaRPr kumimoji="1" lang="ru-RU" altLang="ru-RU" sz="1400" b="0" kern="120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l" defTabSz="860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ru-RU" altLang="ru-RU" sz="1400" b="0" kern="120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8596" marR="68596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F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ru-RU" altLang="ru-RU" sz="16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Реализуемый</a:t>
                      </a:r>
                      <a:endParaRPr kumimoji="1" lang="ru-RU" sz="1600" b="0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8596" marR="68596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F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042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altLang="ru-RU" sz="16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155  млн. руб.</a:t>
                      </a:r>
                    </a:p>
                  </a:txBody>
                  <a:tcPr marL="68596" marR="68596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FFD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 bwMode="auto">
          <a:xfrm>
            <a:off x="9835105" y="6406634"/>
            <a:ext cx="35124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dirty="0" smtClean="0"/>
              <a:t>5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65934132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7660" y="1195114"/>
            <a:ext cx="95123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0" dirty="0"/>
              <a:t>ООО </a:t>
            </a:r>
            <a:r>
              <a:rPr lang="ru-RU" b="0" dirty="0" smtClean="0"/>
              <a:t>«</a:t>
            </a:r>
            <a:r>
              <a:rPr lang="ru-RU" b="0" dirty="0" err="1" smtClean="0"/>
              <a:t>Проджект</a:t>
            </a:r>
            <a:r>
              <a:rPr lang="ru-RU" b="0" dirty="0" smtClean="0"/>
              <a:t> </a:t>
            </a:r>
            <a:r>
              <a:rPr lang="ru-RU" b="0" dirty="0" err="1" smtClean="0"/>
              <a:t>Девелопмент</a:t>
            </a:r>
            <a:r>
              <a:rPr lang="ru-RU" b="0" dirty="0" smtClean="0"/>
              <a:t>» ООО «</a:t>
            </a:r>
            <a:r>
              <a:rPr lang="ru-RU" b="0" dirty="0" err="1" smtClean="0"/>
              <a:t>Линкин</a:t>
            </a:r>
            <a:r>
              <a:rPr lang="ru-RU" b="0" dirty="0" smtClean="0"/>
              <a:t> </a:t>
            </a:r>
            <a:r>
              <a:rPr lang="ru-RU" b="0" dirty="0" err="1" smtClean="0"/>
              <a:t>Проджект</a:t>
            </a:r>
            <a:r>
              <a:rPr lang="ru-RU" b="0" dirty="0" smtClean="0"/>
              <a:t>»</a:t>
            </a:r>
            <a:endParaRPr lang="ru-RU" b="0" dirty="0"/>
          </a:p>
        </p:txBody>
      </p:sp>
      <p:sp>
        <p:nvSpPr>
          <p:cNvPr id="3" name="Содержимое 10"/>
          <p:cNvSpPr txBox="1">
            <a:spLocks/>
          </p:cNvSpPr>
          <p:nvPr/>
        </p:nvSpPr>
        <p:spPr>
          <a:xfrm>
            <a:off x="682906" y="64362"/>
            <a:ext cx="9604094" cy="112091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30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02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74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46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ru-RU" altLang="ru-RU" sz="2400" kern="0" dirty="0" smtClean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Проект:</a:t>
            </a:r>
            <a:r>
              <a:rPr lang="ru-RU" altLang="ru-RU" sz="2000" kern="0" dirty="0" smtClean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Строительство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административно - производственного комплекса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г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. Долгопрудный Лихачевский проезд </a:t>
            </a:r>
            <a:endParaRPr lang="ru-RU" sz="20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(Вторая и третья очередь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строительства технопарка «Лихачевский»)</a:t>
            </a:r>
            <a:endParaRPr lang="ru-RU" altLang="ru-RU" sz="2000" kern="0" dirty="0" smtClean="0">
              <a:solidFill>
                <a:schemeClr val="accent6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" name="TextBox 12"/>
          <p:cNvSpPr txBox="1">
            <a:spLocks noChangeArrowheads="1"/>
          </p:cNvSpPr>
          <p:nvPr/>
        </p:nvSpPr>
        <p:spPr bwMode="auto">
          <a:xfrm>
            <a:off x="5795594" y="2802763"/>
            <a:ext cx="47307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Срок реализации: </a:t>
            </a:r>
            <a:r>
              <a:rPr lang="ru-RU" altLang="ru-RU" sz="2000" b="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2013-2016гг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2000" b="0" dirty="0" smtClean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2000" b="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6" name="Picture 2" descr="http://lihachevsky.com/assets/esc/building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04" y="2780706"/>
            <a:ext cx="5429346" cy="3645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Logo_lihachevsky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lum bright="-73000" contrast="58000"/>
          </a:blip>
          <a:srcRect/>
          <a:stretch>
            <a:fillRect/>
          </a:stretch>
        </p:blipFill>
        <p:spPr bwMode="auto">
          <a:xfrm>
            <a:off x="994547" y="2732025"/>
            <a:ext cx="3751659" cy="57857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43567" y="1659793"/>
            <a:ext cx="10024777" cy="911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>
                <a:solidFill>
                  <a:srgbClr val="C00000"/>
                </a:solidFill>
              </a:rPr>
              <a:t>ТЕХНОПАРК  «ЛИХАЧЕВСКИЙ»  - </a:t>
            </a:r>
            <a:r>
              <a:rPr lang="ru-RU" sz="1600" b="1" dirty="0" smtClean="0">
                <a:solidFill>
                  <a:srgbClr val="C00000"/>
                </a:solidFill>
              </a:rPr>
              <a:t>создан </a:t>
            </a:r>
            <a:r>
              <a:rPr lang="ru-RU" sz="1600" b="1" dirty="0">
                <a:solidFill>
                  <a:srgbClr val="C00000"/>
                </a:solidFill>
              </a:rPr>
              <a:t>в 2011 году. </a:t>
            </a:r>
            <a:endParaRPr lang="ru-RU" sz="1600" b="1" dirty="0" smtClean="0">
              <a:solidFill>
                <a:srgbClr val="C00000"/>
              </a:solidFill>
            </a:endParaRPr>
          </a:p>
          <a:p>
            <a:pPr lvl="0"/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В </a:t>
            </a: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настоящее время идет строительство второй и третьей очереди, что позволит создать около </a:t>
            </a:r>
            <a:r>
              <a:rPr lang="ru-RU" sz="1800" b="1" dirty="0">
                <a:solidFill>
                  <a:srgbClr val="C00000"/>
                </a:solidFill>
              </a:rPr>
              <a:t>700 новых рабочих мест.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795594" y="3310594"/>
            <a:ext cx="425436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800" b="0" dirty="0" smtClean="0">
                <a:solidFill>
                  <a:srgbClr val="002060"/>
                </a:solidFill>
              </a:rPr>
              <a:t>Административно-производственный </a:t>
            </a:r>
            <a:r>
              <a:rPr lang="ru-RU" sz="1800" b="0" dirty="0">
                <a:solidFill>
                  <a:srgbClr val="002060"/>
                </a:solidFill>
              </a:rPr>
              <a:t>комплекс входит в состав технопарка «Лихачевский» – самый крупный бизнес-комплекс в городе Долгопрудном, </a:t>
            </a:r>
            <a:r>
              <a:rPr lang="ru-RU" sz="1800" b="0" dirty="0" smtClean="0">
                <a:solidFill>
                  <a:srgbClr val="002060"/>
                </a:solidFill>
              </a:rPr>
              <a:t>для </a:t>
            </a:r>
            <a:r>
              <a:rPr lang="ru-RU" sz="1800" b="0" dirty="0">
                <a:solidFill>
                  <a:srgbClr val="002060"/>
                </a:solidFill>
              </a:rPr>
              <a:t>компаний, работающих в различных сферах деятельности, включая: IT;  </a:t>
            </a:r>
            <a:r>
              <a:rPr lang="ru-RU" sz="1800" b="0" dirty="0" smtClean="0">
                <a:solidFill>
                  <a:srgbClr val="002060"/>
                </a:solidFill>
              </a:rPr>
              <a:t>наукоемкие, инновационные </a:t>
            </a:r>
            <a:r>
              <a:rPr lang="ru-RU" sz="1800" b="0" dirty="0">
                <a:solidFill>
                  <a:srgbClr val="002060"/>
                </a:solidFill>
              </a:rPr>
              <a:t>технологии; консалтинг, образование; производственные и торгующие организации.</a:t>
            </a:r>
          </a:p>
        </p:txBody>
      </p:sp>
      <p:sp>
        <p:nvSpPr>
          <p:cNvPr id="11" name="TextBox 10"/>
          <p:cNvSpPr txBox="1"/>
          <p:nvPr/>
        </p:nvSpPr>
        <p:spPr bwMode="auto">
          <a:xfrm>
            <a:off x="9835105" y="6406634"/>
            <a:ext cx="35124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dirty="0" smtClean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4195190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4700" y="1149389"/>
            <a:ext cx="95123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0" dirty="0"/>
              <a:t>ООО </a:t>
            </a:r>
            <a:r>
              <a:rPr lang="ru-RU" b="0" dirty="0" smtClean="0"/>
              <a:t>«</a:t>
            </a:r>
            <a:r>
              <a:rPr lang="ru-RU" b="0" dirty="0" err="1" smtClean="0"/>
              <a:t>Проджект</a:t>
            </a:r>
            <a:r>
              <a:rPr lang="ru-RU" b="0" dirty="0" smtClean="0"/>
              <a:t> </a:t>
            </a:r>
            <a:r>
              <a:rPr lang="ru-RU" b="0" dirty="0" err="1" smtClean="0"/>
              <a:t>Девелопмент</a:t>
            </a:r>
            <a:r>
              <a:rPr lang="ru-RU" b="0" dirty="0" smtClean="0"/>
              <a:t>»</a:t>
            </a:r>
            <a:endParaRPr lang="ru-RU" b="0" dirty="0"/>
          </a:p>
        </p:txBody>
      </p:sp>
      <p:sp>
        <p:nvSpPr>
          <p:cNvPr id="4" name="Содержимое 10"/>
          <p:cNvSpPr txBox="1">
            <a:spLocks/>
          </p:cNvSpPr>
          <p:nvPr/>
        </p:nvSpPr>
        <p:spPr>
          <a:xfrm>
            <a:off x="575820" y="-24917"/>
            <a:ext cx="9436100" cy="112091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30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02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74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46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ru-RU" altLang="ru-RU" sz="2400" kern="0" dirty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Проект:</a:t>
            </a:r>
            <a:r>
              <a:rPr lang="ru-RU" altLang="ru-RU" sz="2000" kern="0" dirty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Строительство административно - производственного комплекса г. Долгопрудный Лихачевский проезд 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(Вторая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очередь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строительства технопарка «Лихачевский»)</a:t>
            </a:r>
            <a:endParaRPr lang="ru-RU" altLang="ru-RU" sz="2000" kern="0" dirty="0">
              <a:solidFill>
                <a:schemeClr val="accent6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40894" y="3123748"/>
            <a:ext cx="8372827" cy="1520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/>
            <a:r>
              <a:rPr lang="ru-RU" sz="1600" u="sng" dirty="0">
                <a:solidFill>
                  <a:schemeClr val="accent6">
                    <a:lumMod val="75000"/>
                  </a:schemeClr>
                </a:solidFill>
              </a:rPr>
              <a:t>Площадь земельного участка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–  0,88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га </a:t>
            </a:r>
          </a:p>
          <a:p>
            <a:pPr marL="342900" indent="-342900" algn="l"/>
            <a:r>
              <a:rPr lang="ru-RU" sz="1600" u="sng" dirty="0" smtClean="0">
                <a:solidFill>
                  <a:schemeClr val="accent6">
                    <a:lumMod val="75000"/>
                  </a:schemeClr>
                </a:solidFill>
              </a:rPr>
              <a:t>Описание границ:</a:t>
            </a:r>
          </a:p>
          <a:p>
            <a:pPr marL="342900" indent="-342900" algn="l"/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с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севера и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востока территории </a:t>
            </a:r>
            <a:r>
              <a:rPr lang="ru-RU" sz="1600" dirty="0" err="1" smtClean="0">
                <a:solidFill>
                  <a:schemeClr val="accent6">
                    <a:lumMod val="75000"/>
                  </a:schemeClr>
                </a:solidFill>
              </a:rPr>
              <a:t>ООО«Проджект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accent6">
                    <a:lumMod val="75000"/>
                  </a:schemeClr>
                </a:solidFill>
              </a:rPr>
              <a:t>Девелопмент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»; </a:t>
            </a:r>
          </a:p>
          <a:p>
            <a:pPr marL="342900" indent="-342900" algn="l"/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с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юга – Лихачевский проезд </a:t>
            </a:r>
          </a:p>
          <a:p>
            <a:pPr marL="342900" indent="-342900" algn="l"/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с запада – территория ООО «</a:t>
            </a:r>
            <a:r>
              <a:rPr lang="ru-RU" sz="1600" dirty="0" err="1">
                <a:solidFill>
                  <a:schemeClr val="accent6">
                    <a:lumMod val="75000"/>
                  </a:schemeClr>
                </a:solidFill>
              </a:rPr>
              <a:t>Линкин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accent6">
                    <a:lumMod val="75000"/>
                  </a:schemeClr>
                </a:solidFill>
              </a:rPr>
              <a:t>Проджект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»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70658" y="2140870"/>
            <a:ext cx="6712631" cy="92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600" u="sng" dirty="0" smtClean="0">
                <a:solidFill>
                  <a:schemeClr val="accent6">
                    <a:lumMod val="75000"/>
                  </a:schemeClr>
                </a:solidFill>
              </a:rPr>
              <a:t>Общая </a:t>
            </a:r>
            <a:r>
              <a:rPr lang="ru-RU" sz="1600" u="sng" dirty="0">
                <a:solidFill>
                  <a:schemeClr val="accent6">
                    <a:lumMod val="75000"/>
                  </a:schemeClr>
                </a:solidFill>
              </a:rPr>
              <a:t>площадь объекта составит </a:t>
            </a:r>
            <a:r>
              <a:rPr lang="ru-RU" sz="1600" u="sng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- 10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287, 2 </a:t>
            </a:r>
            <a:r>
              <a:rPr lang="ru-RU" sz="1600" dirty="0" err="1">
                <a:solidFill>
                  <a:schemeClr val="accent6">
                    <a:lumMod val="75000"/>
                  </a:schemeClr>
                </a:solidFill>
              </a:rPr>
              <a:t>кв.м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.;</a:t>
            </a:r>
          </a:p>
          <a:p>
            <a:pPr algn="l"/>
            <a:r>
              <a:rPr lang="ru-RU" sz="1600" u="sng" dirty="0" smtClean="0">
                <a:solidFill>
                  <a:schemeClr val="accent6">
                    <a:lumMod val="75000"/>
                  </a:schemeClr>
                </a:solidFill>
              </a:rPr>
              <a:t>Количество создаваемых </a:t>
            </a:r>
            <a:r>
              <a:rPr lang="ru-RU" sz="1600" u="sng" dirty="0">
                <a:solidFill>
                  <a:schemeClr val="accent6">
                    <a:lumMod val="75000"/>
                  </a:schemeClr>
                </a:solidFill>
              </a:rPr>
              <a:t>рабочих мест </a:t>
            </a:r>
            <a:r>
              <a:rPr lang="ru-RU" sz="1600" u="sng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-  400 мест,</a:t>
            </a:r>
          </a:p>
          <a:p>
            <a:pPr algn="l"/>
            <a:r>
              <a:rPr lang="ru-RU" sz="1600" u="sng" dirty="0" smtClean="0">
                <a:solidFill>
                  <a:schemeClr val="accent6">
                    <a:lumMod val="75000"/>
                  </a:schemeClr>
                </a:solidFill>
              </a:rPr>
              <a:t>С уровнем средней заработной платы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 не ниже 40 тыс. руб.; 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499" y="2628900"/>
            <a:ext cx="3659943" cy="35254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9" name="Прямая со стрелкой 8"/>
          <p:cNvCxnSpPr/>
          <p:nvPr/>
        </p:nvCxnSpPr>
        <p:spPr>
          <a:xfrm>
            <a:off x="131200" y="2448935"/>
            <a:ext cx="2466889" cy="1595147"/>
          </a:xfrm>
          <a:prstGeom prst="straightConnector1">
            <a:avLst/>
          </a:prstGeom>
          <a:ln w="254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016547" y="1653174"/>
            <a:ext cx="4000500" cy="307777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2">
                <a:lumMod val="60000"/>
                <a:lumOff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1400" b="1" i="1" u="sng" dirty="0">
                <a:solidFill>
                  <a:prstClr val="black"/>
                </a:solidFill>
              </a:rPr>
              <a:t>Ввод в эксплуатацию</a:t>
            </a:r>
            <a:r>
              <a:rPr lang="ru-RU" sz="1400" b="1" i="1" dirty="0">
                <a:solidFill>
                  <a:prstClr val="black"/>
                </a:solidFill>
              </a:rPr>
              <a:t> – </a:t>
            </a:r>
            <a:r>
              <a:rPr lang="ru-RU" sz="1400" b="1" i="1" dirty="0" smtClean="0">
                <a:solidFill>
                  <a:prstClr val="black"/>
                </a:solidFill>
              </a:rPr>
              <a:t>декабрь 2016 </a:t>
            </a:r>
            <a:r>
              <a:rPr lang="ru-RU" sz="1400" b="1" i="1" dirty="0">
                <a:solidFill>
                  <a:prstClr val="black"/>
                </a:solidFill>
              </a:rPr>
              <a:t>год 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835994" y="4639417"/>
            <a:ext cx="636210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600" u="sng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Инвестиции: </a:t>
            </a:r>
            <a:r>
              <a:rPr lang="ru-RU" altLang="ru-RU" sz="1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план </a:t>
            </a:r>
            <a:r>
              <a:rPr lang="ru-RU" altLang="ru-RU" sz="1600" b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– 460 млн. руб.; </a:t>
            </a:r>
            <a:r>
              <a:rPr lang="ru-RU" altLang="ru-RU" sz="16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освоено</a:t>
            </a:r>
            <a:r>
              <a:rPr lang="ru-RU" altLang="ru-RU" sz="1600" b="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altLang="ru-RU" sz="1600" b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– 409,4 млн. руб.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835993" y="5031364"/>
            <a:ext cx="7087821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hangingPunct="1">
              <a:defRPr/>
            </a:pPr>
            <a:r>
              <a:rPr lang="ru-RU" sz="1600" u="sng" dirty="0">
                <a:solidFill>
                  <a:schemeClr val="accent6">
                    <a:lumMod val="75000"/>
                  </a:schemeClr>
                </a:solidFill>
              </a:rPr>
              <a:t>Правообладатель земельного участка: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находится в аренде </a:t>
            </a:r>
          </a:p>
          <a:p>
            <a:pPr algn="l" eaLnBrk="1" hangingPunct="1">
              <a:defRPr/>
            </a:pP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ООО «</a:t>
            </a:r>
            <a:r>
              <a:rPr lang="ru-RU" sz="1600" dirty="0" err="1">
                <a:solidFill>
                  <a:schemeClr val="accent6">
                    <a:lumMod val="75000"/>
                  </a:schemeClr>
                </a:solidFill>
              </a:rPr>
              <a:t>Проджект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accent6">
                    <a:lumMod val="75000"/>
                  </a:schemeClr>
                </a:solidFill>
              </a:rPr>
              <a:t>Девелопмент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»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835993" y="5665384"/>
            <a:ext cx="6363321" cy="1003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defRPr/>
            </a:pPr>
            <a:r>
              <a:rPr lang="ru-RU" sz="1600" u="sng" dirty="0" smtClean="0">
                <a:solidFill>
                  <a:schemeClr val="accent6">
                    <a:lumMod val="75000"/>
                  </a:schemeClr>
                </a:solidFill>
              </a:rPr>
              <a:t>Срок окупаемости:</a:t>
            </a:r>
            <a:r>
              <a:rPr lang="ru-RU" sz="1600" u="sng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sz="1600" u="sng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l" eaLnBrk="1" hangingPunct="1">
              <a:defRPr/>
            </a:pP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Предполагаемый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срок окупаемости проекта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10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лет</a:t>
            </a:r>
          </a:p>
          <a:p>
            <a:pPr algn="l" eaLnBrk="1" hangingPunct="1">
              <a:defRPr/>
            </a:pPr>
            <a:endParaRPr lang="ru-RU" dirty="0"/>
          </a:p>
        </p:txBody>
      </p:sp>
      <p:sp>
        <p:nvSpPr>
          <p:cNvPr id="17" name="TextBox 16"/>
          <p:cNvSpPr txBox="1"/>
          <p:nvPr/>
        </p:nvSpPr>
        <p:spPr bwMode="auto">
          <a:xfrm>
            <a:off x="9835105" y="6406634"/>
            <a:ext cx="35124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dirty="0" smtClean="0"/>
              <a:t>7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565242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1346" y="1160451"/>
            <a:ext cx="95123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ru-RU" b="0" dirty="0"/>
              <a:t>ООО </a:t>
            </a:r>
            <a:r>
              <a:rPr lang="ru-RU" b="0" dirty="0" smtClean="0"/>
              <a:t>«</a:t>
            </a:r>
            <a:r>
              <a:rPr lang="ru-RU" b="0" dirty="0" err="1" smtClean="0"/>
              <a:t>Линкин</a:t>
            </a:r>
            <a:r>
              <a:rPr lang="ru-RU" b="0" dirty="0" smtClean="0"/>
              <a:t> </a:t>
            </a:r>
            <a:r>
              <a:rPr lang="ru-RU" b="0" dirty="0" err="1" smtClean="0"/>
              <a:t>Проджект</a:t>
            </a:r>
            <a:r>
              <a:rPr lang="ru-RU" b="0" dirty="0" smtClean="0"/>
              <a:t>»</a:t>
            </a:r>
            <a:endParaRPr lang="ru-RU" b="0" dirty="0"/>
          </a:p>
        </p:txBody>
      </p:sp>
      <p:sp>
        <p:nvSpPr>
          <p:cNvPr id="3" name="Содержимое 10"/>
          <p:cNvSpPr txBox="1">
            <a:spLocks/>
          </p:cNvSpPr>
          <p:nvPr/>
        </p:nvSpPr>
        <p:spPr>
          <a:xfrm>
            <a:off x="760023" y="25274"/>
            <a:ext cx="9170685" cy="112748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30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02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74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46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ru-RU" altLang="ru-RU" sz="2400" kern="0" dirty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Проект:</a:t>
            </a:r>
            <a:r>
              <a:rPr lang="ru-RU" altLang="ru-RU" sz="2000" kern="0" dirty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Строительство административно - производственного комплекса г. Долгопрудный Лихачевский проезд 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(Третья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очередь строительства технопарка «Лихачевский»)</a:t>
            </a:r>
            <a:endParaRPr lang="ru-RU" altLang="ru-RU" sz="2000" kern="0" dirty="0">
              <a:solidFill>
                <a:schemeClr val="accent6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30538" y="3060700"/>
            <a:ext cx="4048968" cy="3550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5" name="Прямая со стрелкой 4"/>
          <p:cNvCxnSpPr/>
          <p:nvPr/>
        </p:nvCxnSpPr>
        <p:spPr>
          <a:xfrm>
            <a:off x="7289800" y="2806700"/>
            <a:ext cx="1198590" cy="1586684"/>
          </a:xfrm>
          <a:prstGeom prst="straightConnector1">
            <a:avLst/>
          </a:prstGeom>
          <a:ln w="254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185466" y="1637402"/>
            <a:ext cx="4319801" cy="307777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2">
                <a:lumMod val="60000"/>
                <a:lumOff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1400" b="1" i="1" u="sng" dirty="0">
                <a:solidFill>
                  <a:prstClr val="black"/>
                </a:solidFill>
              </a:rPr>
              <a:t>Ввод в эксплуатацию</a:t>
            </a:r>
            <a:r>
              <a:rPr lang="ru-RU" sz="1400" b="1" i="1" dirty="0">
                <a:solidFill>
                  <a:prstClr val="black"/>
                </a:solidFill>
              </a:rPr>
              <a:t> </a:t>
            </a:r>
            <a:r>
              <a:rPr lang="ru-RU" sz="1400" b="1" i="1" dirty="0" smtClean="0">
                <a:solidFill>
                  <a:prstClr val="black"/>
                </a:solidFill>
              </a:rPr>
              <a:t>– октябрь </a:t>
            </a:r>
            <a:r>
              <a:rPr lang="ru-RU" sz="1400" b="1" i="1" dirty="0">
                <a:solidFill>
                  <a:prstClr val="black"/>
                </a:solidFill>
              </a:rPr>
              <a:t>2016 год 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2594" y="4868155"/>
            <a:ext cx="6045744" cy="1224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ru-RU" sz="1600" u="sng" dirty="0" smtClean="0">
                <a:solidFill>
                  <a:schemeClr val="accent6">
                    <a:lumMod val="75000"/>
                  </a:schemeClr>
                </a:solidFill>
              </a:rPr>
              <a:t>Инвестиции: </a:t>
            </a:r>
            <a:r>
              <a:rPr lang="ru-RU" altLang="ru-RU" sz="1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план </a:t>
            </a:r>
            <a:r>
              <a:rPr lang="ru-RU" altLang="ru-RU" sz="1600" b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– </a:t>
            </a:r>
            <a:r>
              <a:rPr lang="ru-RU" altLang="ru-RU" sz="1600" b="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420 </a:t>
            </a:r>
            <a:r>
              <a:rPr lang="ru-RU" altLang="ru-RU" sz="1600" b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млн. руб.; </a:t>
            </a:r>
            <a:r>
              <a:rPr lang="ru-RU" altLang="ru-RU" sz="1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освоено</a:t>
            </a:r>
            <a:r>
              <a:rPr lang="ru-RU" altLang="ru-RU" sz="1600" b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 – </a:t>
            </a:r>
            <a:r>
              <a:rPr lang="ru-RU" altLang="ru-RU" sz="1600" b="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420 </a:t>
            </a:r>
            <a:r>
              <a:rPr lang="ru-RU" altLang="ru-RU" sz="1600" b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млн. руб</a:t>
            </a:r>
            <a:r>
              <a:rPr lang="ru-RU" altLang="ru-RU" sz="1600" b="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.</a:t>
            </a:r>
            <a:endParaRPr lang="ru-RU" sz="1600" u="sng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 algn="l"/>
            <a:r>
              <a:rPr lang="ru-RU" sz="1600" b="1" u="sng" dirty="0">
                <a:solidFill>
                  <a:schemeClr val="accent6">
                    <a:lumMod val="75000"/>
                  </a:schemeClr>
                </a:solidFill>
              </a:rPr>
              <a:t>Правообладатель земельного </a:t>
            </a:r>
            <a:r>
              <a:rPr lang="ru-RU" sz="1600" b="1" u="sng" dirty="0" smtClean="0">
                <a:solidFill>
                  <a:schemeClr val="accent6">
                    <a:lumMod val="75000"/>
                  </a:schemeClr>
                </a:solidFill>
              </a:rPr>
              <a:t>участка:  </a:t>
            </a:r>
            <a:r>
              <a:rPr lang="ru-RU" sz="1600" u="sng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342900" indent="-342900" algn="l"/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земельный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участок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находится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в аренде у </a:t>
            </a:r>
            <a:endParaRPr lang="ru-RU" sz="16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 algn="l"/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ООО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«Линкин Проджект»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32654" y="2078524"/>
            <a:ext cx="6682994" cy="1003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600" u="sng" dirty="0">
                <a:solidFill>
                  <a:schemeClr val="accent6">
                    <a:lumMod val="75000"/>
                  </a:schemeClr>
                </a:solidFill>
              </a:rPr>
              <a:t>Общая площадь объекта составит 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- 9 063,9 </a:t>
            </a:r>
            <a:r>
              <a:rPr lang="ru-RU" sz="1600" dirty="0" err="1">
                <a:solidFill>
                  <a:schemeClr val="accent6">
                    <a:lumMod val="75000"/>
                  </a:schemeClr>
                </a:solidFill>
              </a:rPr>
              <a:t>кв.м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.;</a:t>
            </a:r>
          </a:p>
          <a:p>
            <a:pPr algn="l"/>
            <a:r>
              <a:rPr lang="ru-RU" sz="1600" u="sng" dirty="0" smtClean="0">
                <a:solidFill>
                  <a:schemeClr val="accent6">
                    <a:lumMod val="75000"/>
                  </a:schemeClr>
                </a:solidFill>
              </a:rPr>
              <a:t>Количество </a:t>
            </a:r>
            <a:r>
              <a:rPr lang="ru-RU" sz="1600" u="sng" dirty="0">
                <a:solidFill>
                  <a:schemeClr val="accent6">
                    <a:lumMod val="75000"/>
                  </a:schemeClr>
                </a:solidFill>
              </a:rPr>
              <a:t>создаваемых рабочих мест 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-  300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мест,</a:t>
            </a:r>
          </a:p>
          <a:p>
            <a:pPr algn="l"/>
            <a:r>
              <a:rPr lang="ru-RU" sz="1600" u="sng" dirty="0" smtClean="0">
                <a:solidFill>
                  <a:schemeClr val="accent6">
                    <a:lumMod val="75000"/>
                  </a:schemeClr>
                </a:solidFill>
              </a:rPr>
              <a:t>С </a:t>
            </a:r>
            <a:r>
              <a:rPr lang="ru-RU" sz="1600" u="sng" dirty="0">
                <a:solidFill>
                  <a:schemeClr val="accent6">
                    <a:lumMod val="75000"/>
                  </a:schemeClr>
                </a:solidFill>
              </a:rPr>
              <a:t>уровнем средней заработной платы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не ниже 40 </a:t>
            </a:r>
            <a:r>
              <a:rPr lang="ru-RU" sz="1600" dirty="0" err="1" smtClean="0">
                <a:solidFill>
                  <a:schemeClr val="accent6">
                    <a:lumMod val="75000"/>
                  </a:schemeClr>
                </a:solidFill>
              </a:rPr>
              <a:t>тыс.руб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;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2654" y="3088271"/>
            <a:ext cx="629253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/>
            <a:r>
              <a:rPr lang="ru-RU" sz="1600" u="sng" dirty="0">
                <a:solidFill>
                  <a:schemeClr val="accent6">
                    <a:lumMod val="75000"/>
                  </a:schemeClr>
                </a:solidFill>
              </a:rPr>
              <a:t>Площадь земельного участка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– 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0,9га</a:t>
            </a:r>
          </a:p>
          <a:p>
            <a:pPr marL="342900" indent="-342900" algn="l"/>
            <a:r>
              <a:rPr lang="ru-RU" sz="1600" u="sng" dirty="0">
                <a:solidFill>
                  <a:schemeClr val="accent6">
                    <a:lumMod val="75000"/>
                  </a:schemeClr>
                </a:solidFill>
              </a:rPr>
              <a:t>Описание границ:</a:t>
            </a:r>
          </a:p>
          <a:p>
            <a:pPr marL="342900" indent="-342900" algn="l"/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с севера  и востока – территории </a:t>
            </a:r>
          </a:p>
          <a:p>
            <a:pPr marL="342900" indent="-342900" algn="l"/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ООО «</a:t>
            </a:r>
            <a:r>
              <a:rPr lang="ru-RU" sz="1600" dirty="0" err="1">
                <a:solidFill>
                  <a:schemeClr val="accent6">
                    <a:lumMod val="75000"/>
                  </a:schemeClr>
                </a:solidFill>
              </a:rPr>
              <a:t>Проджект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accent6">
                    <a:lumMod val="75000"/>
                  </a:schemeClr>
                </a:solidFill>
              </a:rPr>
              <a:t>Девелопмент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»;</a:t>
            </a:r>
          </a:p>
          <a:p>
            <a:pPr marL="342900" indent="-342900" algn="l"/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с юга – Лихачевский проезд;</a:t>
            </a:r>
          </a:p>
          <a:p>
            <a:pPr marL="342900" indent="-342900" algn="l"/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с запада  - территория </a:t>
            </a:r>
            <a:r>
              <a:rPr lang="ru-RU" sz="1600" dirty="0" err="1" smtClean="0">
                <a:solidFill>
                  <a:schemeClr val="accent6">
                    <a:lumMod val="75000"/>
                  </a:schemeClr>
                </a:solidFill>
              </a:rPr>
              <a:t>Мособлгаз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ru-RU" sz="1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2594" y="6023229"/>
            <a:ext cx="6367885" cy="1003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defRPr/>
            </a:pPr>
            <a:r>
              <a:rPr lang="ru-RU" sz="1600" u="sng" dirty="0" smtClean="0">
                <a:solidFill>
                  <a:schemeClr val="accent6">
                    <a:lumMod val="75000"/>
                  </a:schemeClr>
                </a:solidFill>
              </a:rPr>
              <a:t>Срок окупаемости:</a:t>
            </a:r>
            <a:r>
              <a:rPr lang="ru-RU" sz="1600" u="sng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sz="1600" u="sng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l" eaLnBrk="1" hangingPunct="1">
              <a:defRPr/>
            </a:pP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Предполагаемый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срок окупаемости проекта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10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лет</a:t>
            </a:r>
          </a:p>
          <a:p>
            <a:pPr algn="l" eaLnBrk="1" hangingPunct="1">
              <a:defRPr/>
            </a:pPr>
            <a:endParaRPr lang="ru-RU" dirty="0"/>
          </a:p>
        </p:txBody>
      </p:sp>
      <p:sp>
        <p:nvSpPr>
          <p:cNvPr id="15" name="TextBox 14"/>
          <p:cNvSpPr txBox="1"/>
          <p:nvPr/>
        </p:nvSpPr>
        <p:spPr bwMode="auto">
          <a:xfrm>
            <a:off x="9835105" y="6406634"/>
            <a:ext cx="35124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0535978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 bwMode="auto">
          <a:xfrm>
            <a:off x="769297" y="926178"/>
            <a:ext cx="921611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b="0" dirty="0" smtClean="0"/>
              <a:t>ООО «</a:t>
            </a:r>
            <a:r>
              <a:rPr lang="ru-RU" b="0" dirty="0" err="1" smtClean="0"/>
              <a:t>Проджект</a:t>
            </a:r>
            <a:r>
              <a:rPr lang="ru-RU" b="0" dirty="0" smtClean="0"/>
              <a:t> </a:t>
            </a:r>
            <a:r>
              <a:rPr lang="ru-RU" b="0" dirty="0" err="1" smtClean="0"/>
              <a:t>Девелопмент</a:t>
            </a:r>
            <a:r>
              <a:rPr lang="ru-RU" b="0" dirty="0" smtClean="0"/>
              <a:t>»</a:t>
            </a:r>
            <a:endParaRPr lang="ru-RU" b="0" dirty="0"/>
          </a:p>
        </p:txBody>
      </p:sp>
      <p:sp>
        <p:nvSpPr>
          <p:cNvPr id="5" name="Содержимое 10"/>
          <p:cNvSpPr txBox="1">
            <a:spLocks/>
          </p:cNvSpPr>
          <p:nvPr/>
        </p:nvSpPr>
        <p:spPr>
          <a:xfrm>
            <a:off x="678356" y="127044"/>
            <a:ext cx="9398000" cy="97348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30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02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74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4613" indent="-227013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ru-RU" altLang="ru-RU" sz="2400" kern="0" dirty="0" smtClean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Проект: </a:t>
            </a:r>
            <a:r>
              <a:rPr kumimoji="1" lang="ru-RU" sz="2000" dirty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Создание многопрофильного технопарка в рамках создания технико-внедренческой зоны "Лихачевский 2" в г. Долгопрудный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" t="10" r="6209" b="-1"/>
          <a:stretch/>
        </p:blipFill>
        <p:spPr bwMode="auto">
          <a:xfrm>
            <a:off x="114301" y="1995460"/>
            <a:ext cx="4881200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14301" y="4660900"/>
            <a:ext cx="10045699" cy="1489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b="1" dirty="0" smtClean="0">
              <a:solidFill>
                <a:schemeClr val="tx2"/>
              </a:solidFill>
              <a:latin typeface="+mj-lt"/>
            </a:endParaRPr>
          </a:p>
          <a:p>
            <a:pPr algn="l"/>
            <a:r>
              <a:rPr lang="ru-RU" sz="1600" b="1" dirty="0" smtClean="0">
                <a:solidFill>
                  <a:srgbClr val="FF3300"/>
                </a:solidFill>
                <a:latin typeface="+mj-lt"/>
              </a:rPr>
              <a:t>Цель создания: </a:t>
            </a:r>
          </a:p>
          <a:p>
            <a:pPr algn="l"/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-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формирования инновационной экономики и инновационных кластеров в Московской области </a:t>
            </a:r>
          </a:p>
          <a:p>
            <a:pPr algn="l"/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- реализация программы </a:t>
            </a:r>
            <a:r>
              <a:rPr lang="ru-RU" sz="1600" dirty="0" err="1" smtClean="0">
                <a:solidFill>
                  <a:schemeClr val="accent6">
                    <a:lumMod val="75000"/>
                  </a:schemeClr>
                </a:solidFill>
              </a:rPr>
              <a:t>импортозамещения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 посредством создания новых технологических производств, повышения его эффективности и освоения новых конкурентоспособных видов продукции с  высокой добавленной стоимостью.</a:t>
            </a:r>
            <a:endParaRPr lang="ru-RU" sz="1600" dirty="0" smtClean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80986" y="1383228"/>
            <a:ext cx="43568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800" dirty="0">
                <a:solidFill>
                  <a:srgbClr val="FF3300"/>
                </a:solidFill>
              </a:rPr>
              <a:t>Проект начинается «с нуля</a:t>
            </a:r>
            <a:r>
              <a:rPr lang="ru-RU" sz="1800" dirty="0" smtClean="0">
                <a:solidFill>
                  <a:srgbClr val="FF3300"/>
                </a:solidFill>
              </a:rPr>
              <a:t>».</a:t>
            </a:r>
            <a:endParaRPr lang="ru-RU" sz="1800" dirty="0">
              <a:solidFill>
                <a:srgbClr val="FF33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004840" y="1995460"/>
            <a:ext cx="5865947" cy="2702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Включает возведение:</a:t>
            </a:r>
          </a:p>
          <a:p>
            <a:pPr algn="l"/>
            <a:r>
              <a:rPr lang="ru-RU" sz="1600" b="0" u="sng" dirty="0" smtClean="0">
                <a:solidFill>
                  <a:schemeClr val="accent6">
                    <a:lumMod val="75000"/>
                  </a:schemeClr>
                </a:solidFill>
              </a:rPr>
              <a:t>Производственных </a:t>
            </a:r>
            <a:r>
              <a:rPr lang="ru-RU" sz="1600" b="0" u="sng" dirty="0">
                <a:solidFill>
                  <a:schemeClr val="accent6">
                    <a:lumMod val="75000"/>
                  </a:schemeClr>
                </a:solidFill>
              </a:rPr>
              <a:t>и складских </a:t>
            </a:r>
            <a:r>
              <a:rPr lang="ru-RU" sz="1600" b="0" u="sng" dirty="0" smtClean="0">
                <a:solidFill>
                  <a:schemeClr val="accent6">
                    <a:lumMod val="75000"/>
                  </a:schemeClr>
                </a:solidFill>
              </a:rPr>
              <a:t>помещений</a:t>
            </a:r>
            <a:r>
              <a:rPr lang="ru-RU" sz="1600" b="0" dirty="0" smtClean="0">
                <a:solidFill>
                  <a:schemeClr val="accent6">
                    <a:lumMod val="75000"/>
                  </a:schemeClr>
                </a:solidFill>
              </a:rPr>
              <a:t>-2600 </a:t>
            </a:r>
            <a:r>
              <a:rPr lang="ru-RU" sz="1600" b="0" dirty="0" err="1" smtClean="0">
                <a:solidFill>
                  <a:schemeClr val="accent6">
                    <a:lumMod val="75000"/>
                  </a:schemeClr>
                </a:solidFill>
              </a:rPr>
              <a:t>кв.м</a:t>
            </a:r>
            <a:r>
              <a:rPr lang="ru-RU" sz="1600" b="0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pPr algn="l"/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в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том числе:</a:t>
            </a:r>
          </a:p>
          <a:p>
            <a:pPr algn="l"/>
            <a:r>
              <a:rPr lang="ru-RU" sz="1600" b="0" dirty="0">
                <a:solidFill>
                  <a:schemeClr val="accent6">
                    <a:lumMod val="75000"/>
                  </a:schemeClr>
                </a:solidFill>
              </a:rPr>
              <a:t>зона «А» - стерильная – 400 </a:t>
            </a:r>
            <a:r>
              <a:rPr lang="ru-RU" sz="1600" b="0" dirty="0" err="1">
                <a:solidFill>
                  <a:schemeClr val="accent6">
                    <a:lumMod val="75000"/>
                  </a:schemeClr>
                </a:solidFill>
              </a:rPr>
              <a:t>кв.м</a:t>
            </a:r>
            <a:r>
              <a:rPr lang="ru-RU" sz="1600" b="0" dirty="0">
                <a:solidFill>
                  <a:schemeClr val="accent6">
                    <a:lumMod val="75000"/>
                  </a:schemeClr>
                </a:solidFill>
              </a:rPr>
              <a:t>.;</a:t>
            </a:r>
          </a:p>
          <a:p>
            <a:pPr algn="l"/>
            <a:r>
              <a:rPr lang="ru-RU" sz="1600" b="0" dirty="0">
                <a:solidFill>
                  <a:schemeClr val="accent6">
                    <a:lumMod val="75000"/>
                  </a:schemeClr>
                </a:solidFill>
              </a:rPr>
              <a:t>зона «B» - чистая – 800 </a:t>
            </a:r>
            <a:r>
              <a:rPr lang="ru-RU" sz="1600" b="0" dirty="0" err="1">
                <a:solidFill>
                  <a:schemeClr val="accent6">
                    <a:lumMod val="75000"/>
                  </a:schemeClr>
                </a:solidFill>
              </a:rPr>
              <a:t>кв.м</a:t>
            </a:r>
            <a:r>
              <a:rPr lang="ru-RU" sz="1600" b="0" dirty="0">
                <a:solidFill>
                  <a:schemeClr val="accent6">
                    <a:lumMod val="75000"/>
                  </a:schemeClr>
                </a:solidFill>
              </a:rPr>
              <a:t>.;</a:t>
            </a:r>
          </a:p>
          <a:p>
            <a:pPr algn="l"/>
            <a:r>
              <a:rPr lang="ru-RU" sz="1600" b="0" u="sng" dirty="0">
                <a:solidFill>
                  <a:schemeClr val="accent6">
                    <a:lumMod val="75000"/>
                  </a:schemeClr>
                </a:solidFill>
              </a:rPr>
              <a:t>Административно-офисных помещений </a:t>
            </a:r>
            <a:r>
              <a:rPr lang="ru-RU" sz="1600" b="0" dirty="0">
                <a:solidFill>
                  <a:schemeClr val="accent6">
                    <a:lumMod val="75000"/>
                  </a:schemeClr>
                </a:solidFill>
              </a:rPr>
              <a:t>– 1950 </a:t>
            </a:r>
            <a:r>
              <a:rPr lang="ru-RU" sz="1600" b="0" dirty="0" err="1">
                <a:solidFill>
                  <a:schemeClr val="accent6">
                    <a:lumMod val="75000"/>
                  </a:schemeClr>
                </a:solidFill>
              </a:rPr>
              <a:t>кв.м</a:t>
            </a:r>
            <a:r>
              <a:rPr lang="ru-RU" sz="1600" b="0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pPr algn="l"/>
            <a:r>
              <a:rPr lang="ru-RU" sz="1600" b="0" u="sng" dirty="0">
                <a:solidFill>
                  <a:schemeClr val="accent6">
                    <a:lumMod val="75000"/>
                  </a:schemeClr>
                </a:solidFill>
              </a:rPr>
              <a:t>Выставочных залов </a:t>
            </a:r>
            <a:r>
              <a:rPr lang="ru-RU" sz="1600" b="0" dirty="0">
                <a:solidFill>
                  <a:schemeClr val="accent6">
                    <a:lumMod val="75000"/>
                  </a:schemeClr>
                </a:solidFill>
              </a:rPr>
              <a:t>– 878 </a:t>
            </a:r>
            <a:r>
              <a:rPr lang="ru-RU" sz="1600" b="0" dirty="0" err="1">
                <a:solidFill>
                  <a:schemeClr val="accent6">
                    <a:lumMod val="75000"/>
                  </a:schemeClr>
                </a:solidFill>
              </a:rPr>
              <a:t>кв.м</a:t>
            </a:r>
            <a:r>
              <a:rPr lang="ru-RU" sz="1600" b="0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pPr algn="l"/>
            <a:r>
              <a:rPr lang="ru-RU" sz="1600" b="0" u="sng" dirty="0">
                <a:solidFill>
                  <a:schemeClr val="accent6">
                    <a:lumMod val="75000"/>
                  </a:schemeClr>
                </a:solidFill>
              </a:rPr>
              <a:t>Общая полезная площадь </a:t>
            </a:r>
            <a:r>
              <a:rPr lang="ru-RU" sz="1600" b="0" dirty="0">
                <a:solidFill>
                  <a:schemeClr val="accent6">
                    <a:lumMod val="75000"/>
                  </a:schemeClr>
                </a:solidFill>
              </a:rPr>
              <a:t>– 5780 </a:t>
            </a:r>
            <a:r>
              <a:rPr lang="ru-RU" sz="1600" b="0" dirty="0" err="1">
                <a:solidFill>
                  <a:schemeClr val="accent6">
                    <a:lumMod val="75000"/>
                  </a:schemeClr>
                </a:solidFill>
              </a:rPr>
              <a:t>кв.м</a:t>
            </a:r>
            <a:r>
              <a:rPr lang="ru-RU" sz="1600" b="0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pPr algn="l"/>
            <a:r>
              <a:rPr lang="ru-RU" sz="1600" b="0" u="sng" dirty="0">
                <a:solidFill>
                  <a:schemeClr val="accent6">
                    <a:lumMod val="75000"/>
                  </a:schemeClr>
                </a:solidFill>
              </a:rPr>
              <a:t>Площадь участка </a:t>
            </a:r>
            <a:r>
              <a:rPr lang="ru-RU" sz="1600" b="0" dirty="0">
                <a:solidFill>
                  <a:schemeClr val="accent6">
                    <a:lumMod val="75000"/>
                  </a:schemeClr>
                </a:solidFill>
              </a:rPr>
              <a:t>– 8683 </a:t>
            </a:r>
            <a:r>
              <a:rPr lang="ru-RU" sz="1600" b="0" dirty="0" err="1">
                <a:solidFill>
                  <a:schemeClr val="accent6">
                    <a:lumMod val="75000"/>
                  </a:schemeClr>
                </a:solidFill>
              </a:rPr>
              <a:t>кв.м</a:t>
            </a:r>
            <a:r>
              <a:rPr lang="ru-RU" sz="1600" b="0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ru-RU" sz="1600" b="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 bwMode="auto">
          <a:xfrm>
            <a:off x="9835105" y="6406634"/>
            <a:ext cx="35124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dirty="0" smtClean="0"/>
              <a:t>9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9336549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Щаблон">
  <a:themeElements>
    <a:clrScheme name="Щаблон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Щаблон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ru-RU" sz="2000" b="1" i="0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ru-RU" sz="2000" b="1" i="0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Arial" charset="0"/>
          </a:defRPr>
        </a:defPPr>
      </a:lstStyle>
    </a:lnDef>
    <a:txDef>
      <a:spPr bwMode="auto">
        <a:noFill/>
        <a:ln w="9525" algn="ctr">
          <a:noFill/>
          <a:miter lim="800000"/>
          <a:headEnd/>
          <a:tailEnd/>
        </a:ln>
      </a:spPr>
      <a:bodyPr>
        <a:spAutoFit/>
      </a:bodyPr>
      <a:lstStyle>
        <a:defPPr>
          <a:spcBef>
            <a:spcPct val="50000"/>
          </a:spcBef>
          <a:defRPr sz="4400"/>
        </a:defPPr>
      </a:lstStyle>
    </a:txDef>
  </a:objectDefaults>
  <a:extraClrSchemeLst>
    <a:extraClrScheme>
      <a:clrScheme name="Щаблон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Щаблон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Щаблон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Щаблон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Щаблон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Щаблон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Щаблон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TM03457464[[fn=Делимое]]</Template>
  <TotalTime>27685</TotalTime>
  <Words>2117</Words>
  <Application>Microsoft Office PowerPoint</Application>
  <PresentationFormat>Слайд 35 мм</PresentationFormat>
  <Paragraphs>379</Paragraphs>
  <Slides>22</Slides>
  <Notes>22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Arial</vt:lpstr>
      <vt:lpstr>Arial Black</vt:lpstr>
      <vt:lpstr>Book Antiqua</vt:lpstr>
      <vt:lpstr>Bookman Old Style</vt:lpstr>
      <vt:lpstr>Calibri</vt:lpstr>
      <vt:lpstr>Roboto</vt:lpstr>
      <vt:lpstr>Щаблон</vt:lpstr>
      <vt:lpstr>CorelDRAW</vt:lpstr>
      <vt:lpstr>ГОРОДСКОЙ ОКРУГ ДОЛГОПРУДНЫЙ</vt:lpstr>
      <vt:lpstr>ПРОМЫШЛЕННОСТЬ ГОРОДА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Упраление инвестиций и развития предпринимательства Администрации г.Долгопрудный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СОЦИАЛЬНО-ЭКОНОМИЧЕСКОЕ РАЗВИТИЕ</dc:title>
  <dc:creator>Жданкина Ирина</dc:creator>
  <cp:lastModifiedBy>User</cp:lastModifiedBy>
  <cp:revision>3169</cp:revision>
  <cp:lastPrinted>2016-06-08T07:13:59Z</cp:lastPrinted>
  <dcterms:created xsi:type="dcterms:W3CDTF">2006-09-07T05:10:36Z</dcterms:created>
  <dcterms:modified xsi:type="dcterms:W3CDTF">2016-06-08T12:54:18Z</dcterms:modified>
</cp:coreProperties>
</file>