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82" r:id="rId3"/>
    <p:sldId id="283" r:id="rId4"/>
    <p:sldId id="284" r:id="rId5"/>
    <p:sldId id="285" r:id="rId6"/>
    <p:sldId id="278" r:id="rId7"/>
  </p:sldIdLst>
  <p:sldSz cx="9144000" cy="6858000" type="screen4x3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1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 algn="ctr">
              <a:defRPr sz="1800" b="0" i="1" u="none" strike="noStrike">
                <a:solidFill>
                  <a:srgbClr val="000000"/>
                </a:solidFill>
                <a:latin typeface="AGLettericaCondensedLight"/>
              </a:defRPr>
            </a:pPr>
            <a:r>
              <a:rPr lang="ru-RU" sz="1200" b="0" i="0" u="none" strike="noStrike" dirty="0" smtClean="0">
                <a:solidFill>
                  <a:schemeClr val="tx1"/>
                </a:solidFill>
                <a:latin typeface="AGLettericaCondensedLight"/>
              </a:rPr>
              <a:t>       Количество </a:t>
            </a:r>
            <a:r>
              <a:rPr lang="ru-RU" sz="1200" b="0" i="0" u="none" strike="noStrike" dirty="0">
                <a:solidFill>
                  <a:schemeClr val="tx1"/>
                </a:solidFill>
                <a:latin typeface="AGLettericaCondensedLight"/>
              </a:rPr>
              <a:t>обращений о пересмотре  результатов </a:t>
            </a:r>
            <a:r>
              <a:rPr lang="ru-RU" sz="1200" b="0" i="0" u="none" strike="noStrike" dirty="0" smtClean="0">
                <a:solidFill>
                  <a:schemeClr val="tx1"/>
                </a:solidFill>
                <a:latin typeface="AGLettericaCondensedLight"/>
              </a:rPr>
              <a:t>кадастровой</a:t>
            </a:r>
            <a:r>
              <a:rPr lang="ru-RU" sz="1200" b="0" i="0" u="none" strike="noStrike" baseline="0" dirty="0" smtClean="0">
                <a:solidFill>
                  <a:schemeClr val="tx1"/>
                </a:solidFill>
                <a:latin typeface="AGLettericaCondensedLight"/>
              </a:rPr>
              <a:t> </a:t>
            </a:r>
            <a:r>
              <a:rPr lang="ru-RU" sz="1200" b="0" i="0" u="none" strike="noStrike" dirty="0" smtClean="0">
                <a:solidFill>
                  <a:schemeClr val="tx1"/>
                </a:solidFill>
                <a:latin typeface="AGLettericaCondensedLight"/>
              </a:rPr>
              <a:t>стоимости</a:t>
            </a:r>
            <a:endParaRPr lang="ru-RU" sz="1200" b="0" i="0" u="none" strike="noStrike" dirty="0">
              <a:solidFill>
                <a:schemeClr val="tx1"/>
              </a:solidFill>
              <a:latin typeface="AGLettericaCondensedLight"/>
            </a:endParaRPr>
          </a:p>
        </c:rich>
      </c:tx>
      <c:layout>
        <c:manualLayout>
          <c:xMode val="edge"/>
          <c:yMode val="edge"/>
          <c:x val="0"/>
          <c:y val="1.1485157468743642E-2"/>
          <c:w val="1"/>
          <c:h val="0.15792100000000001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9.2789999999999997E-2"/>
          <c:y val="0.15792100000000001"/>
          <c:w val="0.90220999999999996"/>
          <c:h val="0.77845399999999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Количество обращений о пересмотре  результатов кадастровой стоимости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>
                  <a:defRPr sz="1000" b="0" i="0" u="none" strike="noStrike">
                    <a:solidFill>
                      <a:srgbClr val="000000"/>
                    </a:solidFill>
                    <a:latin typeface="Calibri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1834</c:v>
                </c:pt>
                <c:pt idx="1">
                  <c:v>5603</c:v>
                </c:pt>
                <c:pt idx="2">
                  <c:v>17382</c:v>
                </c:pt>
                <c:pt idx="3">
                  <c:v>31331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41600"/>
        <c:axId val="20843136"/>
      </c:barChart>
      <c:catAx>
        <c:axId val="20841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20843136"/>
        <c:crosses val="autoZero"/>
        <c:auto val="1"/>
        <c:lblAlgn val="ctr"/>
        <c:lblOffset val="100"/>
        <c:noMultiLvlLbl val="1"/>
      </c:catAx>
      <c:valAx>
        <c:axId val="20843136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miter lim="800000"/>
            </a:ln>
          </c:spPr>
        </c:majorGridlines>
        <c:numFmt formatCode="&quot; &quot;#,##0&quot;   &quot;;&quot;-&quot;#,##0&quot;   &quot;;&quot; '-&quot;??&quot;   &quot;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20841600"/>
        <c:crosses val="autoZero"/>
        <c:crossBetween val="between"/>
        <c:majorUnit val="10000"/>
        <c:minorUnit val="500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 algn="just">
              <a:defRPr sz="1200" b="0" i="0" u="none" strike="noStrike">
                <a:solidFill>
                  <a:srgbClr val="000000"/>
                </a:solidFill>
                <a:latin typeface="AGLettericaCondensedLight"/>
              </a:defRPr>
            </a:pPr>
            <a:r>
              <a:rPr lang="ru-RU" sz="1200" b="0" i="0" u="none" strike="noStrike" dirty="0">
                <a:solidFill>
                  <a:srgbClr val="000000"/>
                </a:solidFill>
                <a:latin typeface="AGLettericaCondensedLight"/>
              </a:rPr>
              <a:t>Кадастровая стоимость земельных участков, в отношении которых Комиссиями приняты решения о пересмотре  результатов кадастровой  стоимости до пересмотра </a:t>
            </a:r>
            <a:r>
              <a:rPr lang="ru-RU" sz="1200" b="0" i="0" u="none" strike="noStrike" dirty="0" smtClean="0">
                <a:solidFill>
                  <a:srgbClr val="000000"/>
                </a:solidFill>
                <a:latin typeface="AGLettericaCondensedLight"/>
              </a:rPr>
              <a:t>(в млрд. руб.)</a:t>
            </a:r>
            <a:endParaRPr lang="ru-RU" sz="1200" b="0" i="0" u="none" strike="noStrike" dirty="0">
              <a:solidFill>
                <a:srgbClr val="000000"/>
              </a:solidFill>
              <a:latin typeface="AGLettericaCondensedLight"/>
            </a:endParaRPr>
          </a:p>
        </c:rich>
      </c:tx>
      <c:layout>
        <c:manualLayout>
          <c:xMode val="edge"/>
          <c:yMode val="edge"/>
          <c:x val="0"/>
          <c:y val="4.0510366826156302E-2"/>
          <c:w val="1"/>
          <c:h val="0.207953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11261"/>
          <c:y val="0.207953"/>
          <c:w val="0.88239000000000001"/>
          <c:h val="0.731458999999999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Кадастровая стоимость земельных участов участков, в отношении которых Комиссиями приняты решения о пересмотре  результатов кадастровой  стоимости до пересмотра (млрд.р.)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###" sourceLinked="0"/>
            <c:txPr>
              <a:bodyPr/>
              <a:lstStyle/>
              <a:p>
                <a:pPr>
                  <a:defRPr sz="1000" b="0" i="0" u="none" strike="noStrike">
                    <a:solidFill>
                      <a:srgbClr val="000000"/>
                    </a:solidFill>
                    <a:latin typeface="Calibri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846306.07664999994</c:v>
                </c:pt>
                <c:pt idx="1">
                  <c:v>4043680.3360640001</c:v>
                </c:pt>
                <c:pt idx="2">
                  <c:v>6171010.2827390004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94080"/>
        <c:axId val="20895616"/>
      </c:barChart>
      <c:catAx>
        <c:axId val="208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20895616"/>
        <c:crosses val="autoZero"/>
        <c:auto val="1"/>
        <c:lblAlgn val="ctr"/>
        <c:lblOffset val="100"/>
        <c:noMultiLvlLbl val="1"/>
      </c:catAx>
      <c:valAx>
        <c:axId val="20895616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miter lim="800000"/>
            </a:ln>
          </c:spPr>
        </c:majorGridlines>
        <c:numFmt formatCode="&quot; &quot;#,##0&quot;   &quot;;&quot;-&quot;#,##0&quot;   &quot;;&quot; '-&quot;??&quot;   &quot;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20894080"/>
        <c:crosses val="autoZero"/>
        <c:crossBetween val="between"/>
        <c:majorUnit val="1750000"/>
        <c:minorUnit val="87500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800" b="0" i="0" u="none" strike="noStrike">
                <a:solidFill>
                  <a:srgbClr val="000000"/>
                </a:solidFill>
                <a:latin typeface="AGLettericaCondensedLight"/>
              </a:defRPr>
            </a:pPr>
            <a:r>
              <a:rPr lang="ru-RU" sz="1200" b="0" i="0" u="none" strike="noStrike" dirty="0">
                <a:solidFill>
                  <a:srgbClr val="000000"/>
                </a:solidFill>
                <a:latin typeface="AGLettericaCondensedLight"/>
              </a:rPr>
              <a:t>Сумма, на которую снижена кадастровая стоимость </a:t>
            </a:r>
            <a:r>
              <a:rPr lang="ru-RU" sz="1200" b="0" i="0" u="none" strike="noStrike" dirty="0" smtClean="0">
                <a:solidFill>
                  <a:srgbClr val="000000"/>
                </a:solidFill>
                <a:latin typeface="AGLettericaCondensedLight"/>
              </a:rPr>
              <a:t>(в млрд</a:t>
            </a:r>
            <a:r>
              <a:rPr lang="ru-RU" sz="1200" b="0" i="0" u="none" strike="noStrike" dirty="0">
                <a:solidFill>
                  <a:srgbClr val="000000"/>
                </a:solidFill>
                <a:latin typeface="AGLettericaCondensedLight"/>
              </a:rPr>
              <a:t>. р.)</a:t>
            </a:r>
          </a:p>
        </c:rich>
      </c:tx>
      <c:layout>
        <c:manualLayout>
          <c:xMode val="edge"/>
          <c:yMode val="edge"/>
          <c:x val="1.1345616302312709E-2"/>
          <c:y val="0"/>
          <c:w val="0.97365500000000005"/>
          <c:h val="0.16952800000000001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9.2887600000000001E-2"/>
          <c:y val="0.16952800000000001"/>
          <c:w val="0.90211200000000002"/>
          <c:h val="0.763090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Сумма на которую снижена кадастровая стоимсоть (млрд. р.)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###" sourceLinked="0"/>
            <c:txPr>
              <a:bodyPr/>
              <a:lstStyle/>
              <a:p>
                <a:pPr>
                  <a:defRPr sz="1000" b="0" i="0" u="none" strike="noStrike">
                    <a:solidFill>
                      <a:srgbClr val="000000"/>
                    </a:solidFill>
                    <a:latin typeface="Calibri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564.40110900000002</c:v>
                </c:pt>
                <c:pt idx="1">
                  <c:v>1307.025881</c:v>
                </c:pt>
                <c:pt idx="2">
                  <c:v>2491.9853950000002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49728"/>
        <c:axId val="24651264"/>
      </c:barChart>
      <c:catAx>
        <c:axId val="24649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24651264"/>
        <c:crosses val="autoZero"/>
        <c:auto val="1"/>
        <c:lblAlgn val="ctr"/>
        <c:lblOffset val="100"/>
        <c:noMultiLvlLbl val="1"/>
      </c:catAx>
      <c:valAx>
        <c:axId val="2465126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miter lim="800000"/>
            </a:ln>
          </c:spPr>
        </c:majorGridlines>
        <c:numFmt formatCode="&quot; &quot;#,##0&quot;   &quot;;&quot;-&quot;#,##0&quot;   &quot;;&quot; '-&quot;??&quot;   &quot;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Calibri"/>
              </a:defRPr>
            </a:pPr>
            <a:endParaRPr lang="ru-RU"/>
          </a:p>
        </c:txPr>
        <c:crossAx val="24649728"/>
        <c:crosses val="autoZero"/>
        <c:crossBetween val="between"/>
        <c:majorUnit val="650"/>
        <c:minorUnit val="3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400564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143000" y="1122362"/>
            <a:ext cx="6858000" cy="2387601"/>
          </a:xfrm>
          <a:prstGeom prst="rect">
            <a:avLst/>
          </a:prstGeom>
        </p:spPr>
        <p:txBody>
          <a:bodyPr anchor="b"/>
          <a:lstStyle>
            <a:lvl1pPr algn="ctr">
              <a:defRPr sz="4100"/>
            </a:lvl1pPr>
          </a:lstStyle>
          <a:p>
            <a:r>
              <a:t>Текст заголовка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600"/>
            </a:lvl1pPr>
            <a:lvl2pPr marL="0" indent="316530" algn="ctr">
              <a:buSzTx/>
              <a:buFontTx/>
              <a:buNone/>
              <a:defRPr sz="1600"/>
            </a:lvl2pPr>
            <a:lvl3pPr marL="0" indent="633061" algn="ctr">
              <a:buSzTx/>
              <a:buFontTx/>
              <a:buNone/>
              <a:defRPr sz="1600"/>
            </a:lvl3pPr>
            <a:lvl4pPr marL="0" indent="949593" algn="ctr">
              <a:buSzTx/>
              <a:buFontTx/>
              <a:buNone/>
              <a:defRPr sz="1600"/>
            </a:lvl4pPr>
            <a:lvl5pPr marL="0" indent="1266123" algn="ctr">
              <a:buSzTx/>
              <a:buFontTx/>
              <a:buNone/>
              <a:defRPr sz="16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543676" y="365124"/>
            <a:ext cx="1971675" cy="5811839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628651" y="365124"/>
            <a:ext cx="5800725" cy="5811839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100"/>
            </a:lvl1pPr>
          </a:lstStyle>
          <a:p>
            <a:r>
              <a:t>Текст заголовка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623889" y="4589466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>
                <a:solidFill>
                  <a:srgbClr val="888888"/>
                </a:solidFill>
              </a:defRPr>
            </a:lvl1pPr>
            <a:lvl2pPr marL="0" indent="316530">
              <a:buSzTx/>
              <a:buFontTx/>
              <a:buNone/>
              <a:defRPr sz="1600">
                <a:solidFill>
                  <a:srgbClr val="888888"/>
                </a:solidFill>
              </a:defRPr>
            </a:lvl2pPr>
            <a:lvl3pPr marL="0" indent="633061">
              <a:buSzTx/>
              <a:buFontTx/>
              <a:buNone/>
              <a:defRPr sz="1600">
                <a:solidFill>
                  <a:srgbClr val="888888"/>
                </a:solidFill>
              </a:defRPr>
            </a:lvl3pPr>
            <a:lvl4pPr marL="0" indent="949593">
              <a:buSzTx/>
              <a:buFontTx/>
              <a:buNone/>
              <a:defRPr sz="1600">
                <a:solidFill>
                  <a:srgbClr val="888888"/>
                </a:solidFill>
              </a:defRPr>
            </a:lvl4pPr>
            <a:lvl5pPr marL="0" indent="1266123">
              <a:buSzTx/>
              <a:buFontTx/>
              <a:buNone/>
              <a:defRPr sz="1600">
                <a:solidFill>
                  <a:srgbClr val="888888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628650" y="1825624"/>
            <a:ext cx="3886200" cy="4351339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600" b="1"/>
            </a:lvl1pPr>
            <a:lvl2pPr marL="0" indent="316530">
              <a:buSzTx/>
              <a:buFontTx/>
              <a:buNone/>
              <a:defRPr sz="1600" b="1"/>
            </a:lvl2pPr>
            <a:lvl3pPr marL="0" indent="633061">
              <a:buSzTx/>
              <a:buFontTx/>
              <a:buNone/>
              <a:defRPr sz="1600" b="1"/>
            </a:lvl3pPr>
            <a:lvl4pPr marL="0" indent="949593">
              <a:buSzTx/>
              <a:buFontTx/>
              <a:buNone/>
              <a:defRPr sz="1600" b="1"/>
            </a:lvl4pPr>
            <a:lvl5pPr marL="0" indent="1266123">
              <a:buSzTx/>
              <a:buFontTx/>
              <a:buNone/>
              <a:defRPr sz="16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16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Текст заголовка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3887391" y="987428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499478" indent="-181978">
              <a:defRPr sz="2200"/>
            </a:lvl2pPr>
            <a:lvl3pPr marL="849511" indent="-216099">
              <a:defRPr sz="2200"/>
            </a:lvl3pPr>
            <a:lvl4pPr marL="1215293" indent="-265968">
              <a:defRPr sz="2200"/>
            </a:lvl4pPr>
            <a:lvl5pPr marL="1532793" indent="-265968">
              <a:defRPr sz="2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629841" y="2057399"/>
            <a:ext cx="2949179" cy="3811589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1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Текст заголовка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3887391" y="987428"/>
            <a:ext cx="4629150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629841" y="2057399"/>
            <a:ext cx="2949179" cy="38115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100"/>
            </a:lvl1pPr>
            <a:lvl2pPr marL="0" indent="316530">
              <a:buSzTx/>
              <a:buFontTx/>
              <a:buNone/>
              <a:defRPr sz="1100"/>
            </a:lvl2pPr>
            <a:lvl3pPr marL="0" indent="633061">
              <a:buSzTx/>
              <a:buFontTx/>
              <a:buNone/>
              <a:defRPr sz="1100"/>
            </a:lvl3pPr>
            <a:lvl4pPr marL="0" indent="949593">
              <a:buSzTx/>
              <a:buFontTx/>
              <a:buNone/>
              <a:defRPr sz="1100"/>
            </a:lvl4pPr>
            <a:lvl5pPr marL="0" indent="1266123">
              <a:buSzTx/>
              <a:buFontTx/>
              <a:buNone/>
              <a:defRPr sz="11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28650" y="365124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28650" y="1825624"/>
            <a:ext cx="7886700" cy="4351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298199" y="6437704"/>
            <a:ext cx="217151" cy="20241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80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hf sldNum="0" hdr="0" ftr="0" dt="0"/>
  <p:txStyles>
    <p:titleStyle>
      <a:lvl1pPr marL="0" marR="0" indent="0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422041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844082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1266123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1688164" algn="l" defTabSz="63182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57162" marR="0" indent="-157162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483394" marR="0" indent="-165894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863111" marR="0" indent="-229699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198166" marR="0" indent="-248841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515666" marR="0" indent="-248841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833241" marR="0" indent="-250586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149772" marR="0" indent="-250586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466303" marR="0" indent="-250586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782834" marR="0" indent="-250586" algn="l" defTabSz="631825" rtl="0" latinLnBrk="0">
        <a:lnSpc>
          <a:spcPct val="9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19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/>
        </p:nvSpPr>
        <p:spPr>
          <a:xfrm>
            <a:off x="394754" y="538137"/>
            <a:ext cx="8425183" cy="1661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 sz="4000">
                <a:solidFill>
                  <a:srgbClr val="0070C0"/>
                </a:solidFill>
                <a:latin typeface="AGLettericaCondensedLight"/>
                <a:ea typeface="AGLettericaCondensedLight"/>
                <a:cs typeface="AGLettericaCondensedLight"/>
                <a:sym typeface="AGLettericaCondensedLight"/>
              </a:defRPr>
            </a:pPr>
            <a:r>
              <a:rPr lang="ru-RU" sz="3200" b="1" dirty="0" smtClean="0"/>
              <a:t>Круглый стол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 sz="4000">
                <a:solidFill>
                  <a:srgbClr val="0070C0"/>
                </a:solidFill>
                <a:latin typeface="AGLettericaCondensedLight"/>
                <a:ea typeface="AGLettericaCondensedLight"/>
                <a:cs typeface="AGLettericaCondensedLight"/>
                <a:sym typeface="AGLettericaCondensedLight"/>
              </a:defRPr>
            </a:pPr>
            <a:r>
              <a:rPr lang="ru-RU" sz="2000" b="1" dirty="0" smtClean="0">
                <a:solidFill>
                  <a:srgbClr val="00B0F0"/>
                </a:solidFill>
              </a:rPr>
              <a:t>Существующие институты развития промышленности о мерах поддержки и кадастровой стоимости земельных участков, занимаемых промышленными предприятиями</a:t>
            </a:r>
            <a:endParaRPr sz="2000" b="1" dirty="0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128"/>
          <p:cNvSpPr>
            <a:spLocks noGrp="1"/>
          </p:cNvSpPr>
          <p:nvPr>
            <p:ph type="title"/>
          </p:nvPr>
        </p:nvSpPr>
        <p:spPr>
          <a:xfrm>
            <a:off x="179386" y="2708920"/>
            <a:ext cx="8856983" cy="244827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568642">
              <a:defRPr sz="2700">
                <a:solidFill>
                  <a:srgbClr val="2E75B6"/>
                </a:solidFill>
                <a:latin typeface="AGLettericaCondensedLight"/>
                <a:ea typeface="AGLettericaCondensedLight"/>
                <a:cs typeface="AGLettericaCondensedLight"/>
                <a:sym typeface="AGLettericaCondensedLight"/>
              </a:defRPr>
            </a:lvl1pPr>
          </a:lstStyle>
          <a:p>
            <a:r>
              <a:rPr lang="ru-RU" sz="2800" b="1" dirty="0" smtClean="0">
                <a:solidFill>
                  <a:srgbClr val="FF0000"/>
                </a:solidFill>
              </a:rPr>
              <a:t>Московский областной союз промышленников и </a:t>
            </a:r>
            <a:r>
              <a:rPr lang="ru-RU" sz="2800" b="1" smtClean="0">
                <a:solidFill>
                  <a:srgbClr val="FF0000"/>
                </a:solidFill>
              </a:rPr>
              <a:t>предпринимателей </a:t>
            </a:r>
            <a:br>
              <a:rPr lang="ru-RU" sz="2800" b="1" smtClean="0">
                <a:solidFill>
                  <a:srgbClr val="FF0000"/>
                </a:solidFill>
              </a:rPr>
            </a:br>
            <a:r>
              <a:rPr lang="ru-RU" sz="2800" b="1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Региональное объединение работодателей»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Генеральный директор исполнительной дирекции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Козырев Владимир Иванович</a:t>
            </a:r>
            <a:endParaRPr sz="3600" b="1" dirty="0">
              <a:solidFill>
                <a:srgbClr val="FF0000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445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Shared\МОСПП РОР\MOSPP_LOGO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26" y="0"/>
            <a:ext cx="1076274" cy="107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title"/>
          </p:nvPr>
        </p:nvSpPr>
        <p:spPr>
          <a:xfrm>
            <a:off x="628650" y="116631"/>
            <a:ext cx="8263829" cy="115212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>
                <a:solidFill>
                  <a:srgbClr val="2E75B6"/>
                </a:solidFill>
                <a:latin typeface="AGLettericaCondensedLight"/>
                <a:ea typeface="AGLettericaCondensedLight"/>
                <a:cs typeface="AGLettericaCondensedLight"/>
                <a:sym typeface="AGLettericaCondensedLight"/>
              </a:defRPr>
            </a:lvl1pPr>
          </a:lstStyle>
          <a:p>
            <a:r>
              <a:rPr sz="2000" b="1" dirty="0" err="1" smtClean="0"/>
              <a:t>Ключевые</a:t>
            </a:r>
            <a:r>
              <a:rPr lang="ru-RU" sz="2000" b="1" dirty="0"/>
              <a:t> </a:t>
            </a:r>
            <a:r>
              <a:rPr sz="2000" b="1" dirty="0" err="1" smtClean="0"/>
              <a:t>проблемы</a:t>
            </a:r>
            <a:r>
              <a:rPr lang="ru-RU" sz="2000" b="1" dirty="0"/>
              <a:t> </a:t>
            </a:r>
            <a:r>
              <a:rPr sz="2000" b="1" dirty="0" err="1" smtClean="0"/>
              <a:t>кадастровой</a:t>
            </a:r>
            <a:r>
              <a:rPr sz="2000" b="1" dirty="0" smtClean="0"/>
              <a:t> </a:t>
            </a:r>
            <a:r>
              <a:rPr sz="2000" b="1" dirty="0" err="1"/>
              <a:t>оценки</a:t>
            </a:r>
            <a:endParaRPr sz="2000" b="1" dirty="0"/>
          </a:p>
        </p:txBody>
      </p:sp>
      <p:grpSp>
        <p:nvGrpSpPr>
          <p:cNvPr id="218" name="Group 218"/>
          <p:cNvGrpSpPr/>
          <p:nvPr/>
        </p:nvGrpSpPr>
        <p:grpSpPr>
          <a:xfrm>
            <a:off x="611560" y="1376772"/>
            <a:ext cx="2592288" cy="1296144"/>
            <a:chOff x="0" y="0"/>
            <a:chExt cx="2592288" cy="1296144"/>
          </a:xfrm>
        </p:grpSpPr>
        <p:sp>
          <p:nvSpPr>
            <p:cNvPr id="216" name="Shape 216"/>
            <p:cNvSpPr/>
            <p:nvPr/>
          </p:nvSpPr>
          <p:spPr>
            <a:xfrm>
              <a:off x="0" y="0"/>
              <a:ext cx="2592288" cy="1296144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pPr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>
              <a:off x="0" y="43552"/>
              <a:ext cx="2592288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lvl1pPr>
            </a:lstStyle>
            <a:p>
              <a:r>
                <a:t>Низкое качество исходной информации в Перечне объектов оценки</a:t>
              </a:r>
            </a:p>
          </p:txBody>
        </p:sp>
      </p:grpSp>
      <p:grpSp>
        <p:nvGrpSpPr>
          <p:cNvPr id="221" name="Group 221"/>
          <p:cNvGrpSpPr/>
          <p:nvPr/>
        </p:nvGrpSpPr>
        <p:grpSpPr>
          <a:xfrm>
            <a:off x="5508104" y="1286182"/>
            <a:ext cx="2952329" cy="1477325"/>
            <a:chOff x="0" y="5558"/>
            <a:chExt cx="2952329" cy="1477324"/>
          </a:xfrm>
        </p:grpSpPr>
        <p:sp>
          <p:nvSpPr>
            <p:cNvPr id="219" name="Shape 219"/>
            <p:cNvSpPr/>
            <p:nvPr/>
          </p:nvSpPr>
          <p:spPr>
            <a:xfrm>
              <a:off x="0" y="96147"/>
              <a:ext cx="2952329" cy="12961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0" y="5558"/>
              <a:ext cx="2952329" cy="14773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lvl1pPr>
            </a:lstStyle>
            <a:p>
              <a:r>
                <a:rPr lang="ru-RU" dirty="0" smtClean="0"/>
                <a:t>Отсутствие единой </a:t>
              </a:r>
              <a:r>
                <a:rPr dirty="0" err="1" smtClean="0"/>
                <a:t>методики</a:t>
              </a:r>
              <a:r>
                <a:rPr dirty="0" smtClean="0"/>
                <a:t> </a:t>
              </a:r>
              <a:r>
                <a:rPr dirty="0"/>
                <a:t>и </a:t>
              </a:r>
              <a:r>
                <a:rPr dirty="0" err="1"/>
                <a:t>низкий</a:t>
              </a:r>
              <a:r>
                <a:rPr dirty="0"/>
                <a:t> </a:t>
              </a:r>
              <a:r>
                <a:rPr dirty="0" err="1"/>
                <a:t>профессионализм</a:t>
              </a:r>
              <a:r>
                <a:rPr dirty="0"/>
                <a:t> </a:t>
              </a:r>
              <a:r>
                <a:rPr dirty="0" err="1"/>
                <a:t>исполнителей</a:t>
              </a:r>
              <a:r>
                <a:rPr dirty="0"/>
                <a:t> </a:t>
              </a:r>
              <a:r>
                <a:rPr dirty="0" err="1"/>
                <a:t>работ</a:t>
              </a:r>
              <a:r>
                <a:rPr dirty="0"/>
                <a:t> </a:t>
              </a:r>
              <a:r>
                <a:rPr dirty="0" err="1"/>
                <a:t>по</a:t>
              </a:r>
              <a:r>
                <a:rPr dirty="0"/>
                <a:t> ГКО</a:t>
              </a:r>
            </a:p>
          </p:txBody>
        </p:sp>
      </p:grpSp>
      <p:grpSp>
        <p:nvGrpSpPr>
          <p:cNvPr id="224" name="Group 224"/>
          <p:cNvGrpSpPr/>
          <p:nvPr/>
        </p:nvGrpSpPr>
        <p:grpSpPr>
          <a:xfrm>
            <a:off x="611560" y="4653136"/>
            <a:ext cx="2592288" cy="1080120"/>
            <a:chOff x="0" y="0"/>
            <a:chExt cx="2592288" cy="1080120"/>
          </a:xfrm>
        </p:grpSpPr>
        <p:sp>
          <p:nvSpPr>
            <p:cNvPr id="222" name="Shape 222"/>
            <p:cNvSpPr/>
            <p:nvPr/>
          </p:nvSpPr>
          <p:spPr>
            <a:xfrm>
              <a:off x="0" y="0"/>
              <a:ext cx="2592288" cy="1080120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0" y="214940"/>
              <a:ext cx="2592288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lvl1pPr>
            </a:lstStyle>
            <a:p>
              <a:r>
                <a:t>Административное давление</a:t>
              </a:r>
            </a:p>
          </p:txBody>
        </p:sp>
      </p:grpSp>
      <p:grpSp>
        <p:nvGrpSpPr>
          <p:cNvPr id="227" name="Group 227"/>
          <p:cNvGrpSpPr/>
          <p:nvPr/>
        </p:nvGrpSpPr>
        <p:grpSpPr>
          <a:xfrm>
            <a:off x="5511504" y="4581128"/>
            <a:ext cx="2808312" cy="1152128"/>
            <a:chOff x="0" y="0"/>
            <a:chExt cx="2808312" cy="1152128"/>
          </a:xfrm>
        </p:grpSpPr>
        <p:sp>
          <p:nvSpPr>
            <p:cNvPr id="225" name="Shape 225"/>
            <p:cNvSpPr/>
            <p:nvPr/>
          </p:nvSpPr>
          <p:spPr>
            <a:xfrm>
              <a:off x="0" y="0"/>
              <a:ext cx="2808312" cy="115212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0" y="250944"/>
              <a:ext cx="2808312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lvl1pPr>
            </a:lstStyle>
            <a:p>
              <a:r>
                <a:t>Искажение кадастровой стоимости </a:t>
              </a:r>
            </a:p>
          </p:txBody>
        </p:sp>
      </p:grpSp>
      <p:grpSp>
        <p:nvGrpSpPr>
          <p:cNvPr id="230" name="Group 230"/>
          <p:cNvGrpSpPr/>
          <p:nvPr/>
        </p:nvGrpSpPr>
        <p:grpSpPr>
          <a:xfrm>
            <a:off x="2987823" y="3040504"/>
            <a:ext cx="2592289" cy="1209040"/>
            <a:chOff x="0" y="0"/>
            <a:chExt cx="2592288" cy="1209040"/>
          </a:xfrm>
        </p:grpSpPr>
        <p:sp>
          <p:nvSpPr>
            <p:cNvPr id="228" name="Shape 228"/>
            <p:cNvSpPr/>
            <p:nvPr/>
          </p:nvSpPr>
          <p:spPr>
            <a:xfrm>
              <a:off x="0" y="28456"/>
              <a:ext cx="2592288" cy="1152128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42719B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0" y="0"/>
              <a:ext cx="2592288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AGLettericaCondensedLight"/>
                  <a:ea typeface="AGLettericaCondensedLight"/>
                  <a:cs typeface="AGLettericaCondensedLight"/>
                  <a:sym typeface="AGLettericaCondensedLight"/>
                </a:defRPr>
              </a:lvl1pPr>
            </a:lstStyle>
            <a:p>
              <a:r>
                <a:t>Значительное количество неучтенных земельных участков</a:t>
              </a:r>
            </a:p>
          </p:txBody>
        </p:sp>
      </p:grp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" y="0"/>
            <a:ext cx="9445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D:\Shared\МОСПП РОР\MOSPP_LOGO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26" y="0"/>
            <a:ext cx="1076274" cy="107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4583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" name="Chart 157"/>
          <p:cNvGraphicFramePr/>
          <p:nvPr>
            <p:extLst>
              <p:ext uri="{D42A27DB-BD31-4B8C-83A1-F6EECF244321}">
                <p14:modId xmlns:p14="http://schemas.microsoft.com/office/powerpoint/2010/main" val="1514922293"/>
              </p:ext>
            </p:extLst>
          </p:nvPr>
        </p:nvGraphicFramePr>
        <p:xfrm>
          <a:off x="663613" y="1356034"/>
          <a:ext cx="7676913" cy="442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8" name="Shape 158"/>
          <p:cNvSpPr>
            <a:spLocks noGrp="1"/>
          </p:cNvSpPr>
          <p:nvPr>
            <p:ph type="title"/>
          </p:nvPr>
        </p:nvSpPr>
        <p:spPr>
          <a:xfrm>
            <a:off x="628650" y="365125"/>
            <a:ext cx="7543750" cy="97564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86505">
              <a:defRPr sz="2309">
                <a:solidFill>
                  <a:srgbClr val="2E75B6"/>
                </a:solidFill>
                <a:latin typeface="AGLettericaCondensedLight"/>
                <a:ea typeface="AGLettericaCondensedLight"/>
                <a:cs typeface="AGLettericaCondensedLight"/>
                <a:sym typeface="AGLettericaCondensedLight"/>
              </a:defRPr>
            </a:lvl1pPr>
          </a:lstStyle>
          <a:p>
            <a:r>
              <a:rPr sz="2000" b="1" dirty="0" err="1" smtClean="0"/>
              <a:t>Деятельность</a:t>
            </a:r>
            <a:r>
              <a:rPr lang="ru-RU" sz="2000" b="1" dirty="0" smtClean="0"/>
              <a:t> </a:t>
            </a:r>
            <a:r>
              <a:rPr sz="2000" b="1" dirty="0" err="1" smtClean="0"/>
              <a:t>комиссий</a:t>
            </a:r>
            <a:r>
              <a:rPr lang="ru-RU" sz="2000" b="1" dirty="0"/>
              <a:t> </a:t>
            </a:r>
            <a:r>
              <a:rPr sz="2000" b="1" dirty="0" err="1" smtClean="0"/>
              <a:t>по</a:t>
            </a:r>
            <a:r>
              <a:rPr lang="ru-RU" sz="2000" b="1" dirty="0"/>
              <a:t> </a:t>
            </a:r>
            <a:r>
              <a:rPr sz="2000" b="1" dirty="0" err="1" smtClean="0"/>
              <a:t>рассмотрению</a:t>
            </a:r>
            <a:r>
              <a:rPr lang="ru-RU" sz="2000" b="1" dirty="0"/>
              <a:t> </a:t>
            </a:r>
            <a:r>
              <a:rPr sz="2000" b="1" dirty="0" err="1" smtClean="0"/>
              <a:t>споров</a:t>
            </a:r>
            <a:r>
              <a:rPr lang="ru-RU" sz="2000" b="1" dirty="0"/>
              <a:t> </a:t>
            </a:r>
            <a:r>
              <a:rPr sz="2000" b="1" dirty="0" smtClean="0"/>
              <a:t>о </a:t>
            </a:r>
            <a:r>
              <a:rPr sz="2000" b="1" dirty="0" err="1"/>
              <a:t>результатах</a:t>
            </a:r>
            <a:r>
              <a:rPr sz="2000" b="1" dirty="0"/>
              <a:t> </a:t>
            </a:r>
            <a:r>
              <a:rPr sz="2000" b="1" dirty="0" err="1" smtClean="0"/>
              <a:t>определения</a:t>
            </a:r>
            <a:r>
              <a:rPr lang="ru-RU" sz="2000" b="1" dirty="0" smtClean="0"/>
              <a:t> </a:t>
            </a:r>
            <a:r>
              <a:rPr sz="2000" b="1" dirty="0" err="1" smtClean="0"/>
              <a:t>кадастровой</a:t>
            </a:r>
            <a:r>
              <a:rPr lang="ru-RU" sz="2000" b="1" dirty="0"/>
              <a:t> </a:t>
            </a:r>
            <a:r>
              <a:rPr sz="2000" b="1" dirty="0" err="1" smtClean="0"/>
              <a:t>стоимости</a:t>
            </a:r>
            <a:r>
              <a:rPr sz="2000" b="1" dirty="0" smtClean="0"/>
              <a:t> </a:t>
            </a:r>
            <a:r>
              <a:rPr sz="2000" b="1" dirty="0"/>
              <a:t>в РФ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907704" y="2348880"/>
            <a:ext cx="5616624" cy="2304256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" y="0"/>
            <a:ext cx="9445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Shared\МОСПП РОР\MOSPP_LOGO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26" y="0"/>
            <a:ext cx="1076274" cy="107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7619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912768" cy="83162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556005">
              <a:defRPr sz="2640">
                <a:solidFill>
                  <a:srgbClr val="2E75B6"/>
                </a:solidFill>
                <a:latin typeface="AGLettericaCondensedLight"/>
                <a:ea typeface="AGLettericaCondensedLight"/>
                <a:cs typeface="AGLettericaCondensedLight"/>
                <a:sym typeface="AGLettericaCondensedLight"/>
              </a:defRPr>
            </a:lvl1pPr>
          </a:lstStyle>
          <a:p>
            <a:pPr algn="ctr"/>
            <a:r>
              <a:rPr sz="2000" b="1" dirty="0" err="1" smtClean="0"/>
              <a:t>Деятельность</a:t>
            </a:r>
            <a:r>
              <a:rPr lang="ru-RU" sz="2000" b="1" dirty="0" smtClean="0"/>
              <a:t> </a:t>
            </a:r>
            <a:r>
              <a:rPr sz="2000" b="1" dirty="0" err="1" smtClean="0"/>
              <a:t>комисси</a:t>
            </a:r>
            <a:r>
              <a:rPr lang="ru-RU" sz="2000" b="1" dirty="0" smtClean="0"/>
              <a:t>и </a:t>
            </a:r>
            <a:r>
              <a:rPr sz="2000" b="1" dirty="0" err="1" smtClean="0"/>
              <a:t>по</a:t>
            </a:r>
            <a:r>
              <a:rPr lang="ru-RU" sz="2000" b="1" dirty="0"/>
              <a:t> </a:t>
            </a:r>
            <a:r>
              <a:rPr sz="2000" b="1" dirty="0" err="1" smtClean="0"/>
              <a:t>рассмотрению</a:t>
            </a:r>
            <a:r>
              <a:rPr lang="ru-RU" sz="2000" b="1" dirty="0"/>
              <a:t> </a:t>
            </a:r>
            <a:r>
              <a:rPr sz="2000" b="1" dirty="0" err="1" smtClean="0"/>
              <a:t>споров</a:t>
            </a:r>
            <a:r>
              <a:rPr lang="ru-RU" sz="2000" b="1" dirty="0"/>
              <a:t> </a:t>
            </a:r>
            <a:r>
              <a:rPr sz="2000" b="1" dirty="0" smtClean="0"/>
              <a:t>о </a:t>
            </a:r>
            <a:r>
              <a:rPr sz="2000" b="1" dirty="0" err="1" smtClean="0"/>
              <a:t>результатах</a:t>
            </a:r>
            <a:r>
              <a:rPr sz="2000" b="1" dirty="0" smtClean="0"/>
              <a:t> </a:t>
            </a:r>
            <a:r>
              <a:rPr sz="2000" b="1" dirty="0" err="1" smtClean="0"/>
              <a:t>определения</a:t>
            </a:r>
            <a:r>
              <a:rPr lang="ru-RU" sz="2000" b="1" dirty="0" smtClean="0"/>
              <a:t> кадастровой </a:t>
            </a:r>
            <a:r>
              <a:rPr sz="2000" b="1" dirty="0" err="1" smtClean="0"/>
              <a:t>стоимости</a:t>
            </a:r>
            <a:r>
              <a:rPr lang="ru-RU" sz="2000" b="1" dirty="0"/>
              <a:t> </a:t>
            </a:r>
            <a:r>
              <a:rPr sz="2000" b="1" dirty="0" smtClean="0"/>
              <a:t>в</a:t>
            </a:r>
            <a:r>
              <a:rPr lang="ru-RU" sz="2000" b="1" dirty="0" smtClean="0"/>
              <a:t> </a:t>
            </a:r>
            <a:r>
              <a:rPr sz="2000" b="1" dirty="0" smtClean="0"/>
              <a:t>РФ</a:t>
            </a:r>
            <a:endParaRPr sz="2000" b="1" dirty="0"/>
          </a:p>
        </p:txBody>
      </p:sp>
      <p:graphicFrame>
        <p:nvGraphicFramePr>
          <p:cNvPr id="164" name="Chart 164"/>
          <p:cNvGraphicFramePr/>
          <p:nvPr>
            <p:extLst>
              <p:ext uri="{D42A27DB-BD31-4B8C-83A1-F6EECF244321}">
                <p14:modId xmlns:p14="http://schemas.microsoft.com/office/powerpoint/2010/main" val="3319366092"/>
              </p:ext>
            </p:extLst>
          </p:nvPr>
        </p:nvGraphicFramePr>
        <p:xfrm>
          <a:off x="492150" y="1004626"/>
          <a:ext cx="7848376" cy="470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V="1">
            <a:off x="1979712" y="1988840"/>
            <a:ext cx="4752528" cy="2448272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" y="0"/>
            <a:ext cx="9445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Shared\МОСПП РОР\MOSPP_LOGO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26" y="0"/>
            <a:ext cx="1076274" cy="107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5784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xfrm>
            <a:off x="628650" y="365125"/>
            <a:ext cx="7543750" cy="1191667"/>
          </a:xfrm>
          <a:prstGeom prst="rect">
            <a:avLst/>
          </a:prstGeom>
        </p:spPr>
        <p:txBody>
          <a:bodyPr>
            <a:normAutofit/>
          </a:bodyPr>
          <a:lstStyle>
            <a:lvl1pPr defTabSz="556005">
              <a:defRPr sz="2640">
                <a:solidFill>
                  <a:srgbClr val="2E75B6"/>
                </a:solidFill>
                <a:latin typeface="AGLettericaCondensedLight"/>
                <a:ea typeface="AGLettericaCondensedLight"/>
                <a:cs typeface="AGLettericaCondensedLight"/>
                <a:sym typeface="AGLettericaCondensedLight"/>
              </a:defRPr>
            </a:lvl1pPr>
          </a:lstStyle>
          <a:p>
            <a:pPr algn="ctr"/>
            <a:r>
              <a:rPr sz="2000" b="1" dirty="0" err="1" smtClean="0"/>
              <a:t>Деятельность</a:t>
            </a:r>
            <a:r>
              <a:rPr lang="ru-RU" sz="2000" b="1" dirty="0"/>
              <a:t> </a:t>
            </a:r>
            <a:r>
              <a:rPr sz="2000" b="1" dirty="0" err="1" smtClean="0"/>
              <a:t>комиссий</a:t>
            </a:r>
            <a:r>
              <a:rPr lang="ru-RU" sz="2000" b="1" dirty="0"/>
              <a:t> </a:t>
            </a:r>
            <a:r>
              <a:rPr sz="2000" b="1" dirty="0" err="1" smtClean="0"/>
              <a:t>по</a:t>
            </a:r>
            <a:r>
              <a:rPr sz="2000" b="1" dirty="0" smtClean="0"/>
              <a:t> </a:t>
            </a:r>
            <a:r>
              <a:rPr sz="2000" b="1" dirty="0" err="1" smtClean="0"/>
              <a:t>рассмотрению</a:t>
            </a:r>
            <a:r>
              <a:rPr lang="ru-RU" sz="2000" b="1" dirty="0"/>
              <a:t> </a:t>
            </a:r>
            <a:r>
              <a:rPr sz="2000" b="1" dirty="0" err="1" smtClean="0"/>
              <a:t>споров</a:t>
            </a:r>
            <a:r>
              <a:rPr lang="ru-RU" sz="2000" b="1" dirty="0"/>
              <a:t> </a:t>
            </a:r>
            <a:r>
              <a:rPr sz="2000" b="1" dirty="0" smtClean="0"/>
              <a:t>о</a:t>
            </a:r>
            <a:r>
              <a:rPr lang="ru-RU" sz="2000" b="1" dirty="0" smtClean="0"/>
              <a:t> </a:t>
            </a:r>
            <a:r>
              <a:rPr sz="2000" b="1" dirty="0" err="1" smtClean="0"/>
              <a:t>результатах</a:t>
            </a:r>
            <a:r>
              <a:rPr sz="2000" b="1" dirty="0" smtClean="0"/>
              <a:t> </a:t>
            </a:r>
            <a:r>
              <a:rPr sz="2000" b="1" dirty="0" err="1" smtClean="0"/>
              <a:t>определения</a:t>
            </a:r>
            <a:r>
              <a:rPr lang="ru-RU" sz="2000" b="1" dirty="0"/>
              <a:t> </a:t>
            </a:r>
            <a:r>
              <a:rPr sz="2000" b="1" dirty="0" err="1" smtClean="0"/>
              <a:t>кадастровой</a:t>
            </a:r>
            <a:r>
              <a:rPr lang="ru-RU" sz="2000" b="1" dirty="0"/>
              <a:t> </a:t>
            </a:r>
            <a:r>
              <a:rPr sz="2000" b="1" dirty="0" err="1" smtClean="0"/>
              <a:t>стоимости</a:t>
            </a:r>
            <a:r>
              <a:rPr lang="ru-RU" sz="2000" b="1" dirty="0"/>
              <a:t> </a:t>
            </a:r>
            <a:r>
              <a:rPr sz="2000" b="1" dirty="0" smtClean="0"/>
              <a:t>в </a:t>
            </a:r>
            <a:r>
              <a:rPr sz="2000" b="1" dirty="0"/>
              <a:t>РФ</a:t>
            </a:r>
          </a:p>
        </p:txBody>
      </p:sp>
      <p:graphicFrame>
        <p:nvGraphicFramePr>
          <p:cNvPr id="170" name="Chart 170"/>
          <p:cNvGraphicFramePr/>
          <p:nvPr>
            <p:extLst>
              <p:ext uri="{D42A27DB-BD31-4B8C-83A1-F6EECF244321}">
                <p14:modId xmlns:p14="http://schemas.microsoft.com/office/powerpoint/2010/main" val="2491742870"/>
              </p:ext>
            </p:extLst>
          </p:nvPr>
        </p:nvGraphicFramePr>
        <p:xfrm>
          <a:off x="1187624" y="1556792"/>
          <a:ext cx="6951848" cy="4120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V="1">
            <a:off x="2627784" y="2564904"/>
            <a:ext cx="4248472" cy="1728192"/>
          </a:xfrm>
          <a:prstGeom prst="straightConnector1">
            <a:avLst/>
          </a:prstGeom>
          <a:noFill/>
          <a:ln w="38100" cap="flat">
            <a:solidFill>
              <a:schemeClr val="accent2"/>
            </a:solidFill>
            <a:prstDash val="solid"/>
            <a:miter lim="800000"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" y="0"/>
            <a:ext cx="9445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D:\Shared\МОСПП РОР\MOSPP_LOGO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26" y="0"/>
            <a:ext cx="1076274" cy="107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059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>
            <a:spLocks noGrp="1"/>
          </p:cNvSpPr>
          <p:nvPr>
            <p:ph type="title"/>
          </p:nvPr>
        </p:nvSpPr>
        <p:spPr>
          <a:xfrm>
            <a:off x="664654" y="1772816"/>
            <a:ext cx="7886700" cy="1119660"/>
          </a:xfrm>
          <a:prstGeom prst="rect">
            <a:avLst/>
          </a:prstGeom>
        </p:spPr>
        <p:txBody>
          <a:bodyPr/>
          <a:lstStyle/>
          <a:p>
            <a:pPr algn="ctr"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t/>
            </a:r>
            <a:br/>
            <a:r>
              <a:t/>
            </a:r>
            <a:br/>
            <a:endParaRPr/>
          </a:p>
        </p:txBody>
      </p:sp>
      <p:sp>
        <p:nvSpPr>
          <p:cNvPr id="541" name="Shape 541"/>
          <p:cNvSpPr/>
          <p:nvPr/>
        </p:nvSpPr>
        <p:spPr>
          <a:xfrm>
            <a:off x="774265" y="2132856"/>
            <a:ext cx="7416824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3200">
                <a:solidFill>
                  <a:schemeClr val="accent2"/>
                </a:solidFill>
                <a:latin typeface="AGLettericaCondensedLight"/>
                <a:ea typeface="AGLettericaCondensedLight"/>
                <a:cs typeface="AGLettericaCondensedLight"/>
                <a:sym typeface="AGLettericaCondensedLight"/>
              </a:defRPr>
            </a:lvl1pPr>
          </a:lstStyle>
          <a:p>
            <a:r>
              <a:rPr lang="ru-RU" sz="6000" b="1" dirty="0" smtClean="0">
                <a:solidFill>
                  <a:srgbClr val="FF0000"/>
                </a:solidFill>
              </a:rPr>
              <a:t>Спасибо за внимание!</a:t>
            </a:r>
            <a:endParaRPr sz="6000" b="1" dirty="0">
              <a:solidFill>
                <a:srgbClr val="FF0000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" y="0"/>
            <a:ext cx="944563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Shared\МОСПП РОР\MOSPP_LOGO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26" y="0"/>
            <a:ext cx="1076274" cy="107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2_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2_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2_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_Тема Office">
  <a:themeElements>
    <a:clrScheme name="2_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2_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2_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142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2_Тема Office</vt:lpstr>
      <vt:lpstr>Московский областной союз промышленников и предпринимателей  «Региональное объединение работодателей»  Генеральный директор исполнительной дирекции  Козырев Владимир Иванович</vt:lpstr>
      <vt:lpstr>Ключевые проблемы кадастровой оценки</vt:lpstr>
      <vt:lpstr>Деятельность комиссий по рассмотрению споров о результатах определения кадастровой стоимости в РФ</vt:lpstr>
      <vt:lpstr>Деятельность комиссии по рассмотрению споров о результатах определения кадастровой стоимости в РФ</vt:lpstr>
      <vt:lpstr>Деятельность комиссий по рассмотрению споров о результатах определения кадастровой стоимости в РФ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</cp:lastModifiedBy>
  <cp:revision>30</cp:revision>
  <cp:lastPrinted>2016-04-22T13:55:43Z</cp:lastPrinted>
  <dcterms:modified xsi:type="dcterms:W3CDTF">2016-06-08T11:51:08Z</dcterms:modified>
</cp:coreProperties>
</file>