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6"/>
  </p:notesMasterIdLst>
  <p:sldIdLst>
    <p:sldId id="288" r:id="rId2"/>
    <p:sldId id="287" r:id="rId3"/>
    <p:sldId id="286" r:id="rId4"/>
    <p:sldId id="285" r:id="rId5"/>
  </p:sldIdLst>
  <p:sldSz cx="9144000" cy="6858000" type="screen4x3"/>
  <p:notesSz cx="6735763" cy="98663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EC4A18"/>
    <a:srgbClr val="F5E72F"/>
    <a:srgbClr val="22A690"/>
    <a:srgbClr val="328BB8"/>
    <a:srgbClr val="419DCB"/>
    <a:srgbClr val="39C55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5912" autoAdjust="0"/>
    <p:restoredTop sz="90810" autoAdjust="0"/>
  </p:normalViewPr>
  <p:slideViewPr>
    <p:cSldViewPr>
      <p:cViewPr>
        <p:scale>
          <a:sx n="110" d="100"/>
          <a:sy n="110" d="100"/>
        </p:scale>
        <p:origin x="-2172" y="-6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18830" cy="493315"/>
          </a:xfrm>
          <a:prstGeom prst="rect">
            <a:avLst/>
          </a:prstGeom>
        </p:spPr>
        <p:txBody>
          <a:bodyPr vert="horz" lIns="90754" tIns="45377" rIns="90754" bIns="45377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5375" y="1"/>
            <a:ext cx="2918830" cy="493315"/>
          </a:xfrm>
          <a:prstGeom prst="rect">
            <a:avLst/>
          </a:prstGeom>
        </p:spPr>
        <p:txBody>
          <a:bodyPr vert="horz" lIns="90754" tIns="45377" rIns="90754" bIns="45377" rtlCol="0"/>
          <a:lstStyle>
            <a:lvl1pPr algn="r">
              <a:defRPr sz="1200"/>
            </a:lvl1pPr>
          </a:lstStyle>
          <a:p>
            <a:fld id="{71C11181-48FC-49AF-A9F7-0D3EE168DBB0}" type="datetimeFigureOut">
              <a:rPr lang="ru-RU" smtClean="0"/>
              <a:pPr/>
              <a:t>10.06.2016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3288" y="739775"/>
            <a:ext cx="4929187" cy="36988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54" tIns="45377" rIns="90754" bIns="45377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0754" tIns="45377" rIns="90754" bIns="45377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371286"/>
            <a:ext cx="2918830" cy="493315"/>
          </a:xfrm>
          <a:prstGeom prst="rect">
            <a:avLst/>
          </a:prstGeom>
        </p:spPr>
        <p:txBody>
          <a:bodyPr vert="horz" lIns="90754" tIns="45377" rIns="90754" bIns="45377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5375" y="9371286"/>
            <a:ext cx="2918830" cy="493315"/>
          </a:xfrm>
          <a:prstGeom prst="rect">
            <a:avLst/>
          </a:prstGeom>
        </p:spPr>
        <p:txBody>
          <a:bodyPr vert="horz" lIns="90754" tIns="45377" rIns="90754" bIns="45377" rtlCol="0" anchor="b"/>
          <a:lstStyle>
            <a:lvl1pPr algn="r">
              <a:defRPr sz="1200"/>
            </a:lvl1pPr>
          </a:lstStyle>
          <a:p>
            <a:fld id="{25752F1B-222A-4B3A-9878-97F1EC642CF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797582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9E804-6498-4752-9F70-11D504DE3B99}" type="datetimeFigureOut">
              <a:rPr lang="ru-RU" smtClean="0"/>
              <a:pPr/>
              <a:t>10.06.2016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58C2A-3698-4C94-9BD4-689909092BA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9E804-6498-4752-9F70-11D504DE3B99}" type="datetimeFigureOut">
              <a:rPr lang="ru-RU" smtClean="0"/>
              <a:pPr/>
              <a:t>10.06.2016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58C2A-3698-4C94-9BD4-689909092BA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9E804-6498-4752-9F70-11D504DE3B99}" type="datetimeFigureOut">
              <a:rPr lang="ru-RU" smtClean="0"/>
              <a:pPr/>
              <a:t>10.06.2016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58C2A-3698-4C94-9BD4-689909092BA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72008"/>
            <a:ext cx="6696744" cy="692696"/>
          </a:xfrm>
        </p:spPr>
        <p:txBody>
          <a:bodyPr>
            <a:normAutofit/>
          </a:bodyPr>
          <a:lstStyle>
            <a:lvl1pPr algn="l">
              <a:defRPr sz="20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9E804-6498-4752-9F70-11D504DE3B99}" type="datetimeFigureOut">
              <a:rPr lang="ru-RU" smtClean="0"/>
              <a:pPr/>
              <a:t>10.06.2016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58C2A-3698-4C94-9BD4-689909092BA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9E804-6498-4752-9F70-11D504DE3B99}" type="datetimeFigureOut">
              <a:rPr lang="ru-RU" smtClean="0"/>
              <a:pPr/>
              <a:t>10.06.2016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58C2A-3698-4C94-9BD4-689909092BA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9E804-6498-4752-9F70-11D504DE3B99}" type="datetimeFigureOut">
              <a:rPr lang="ru-RU" smtClean="0"/>
              <a:pPr/>
              <a:t>10.06.2016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58C2A-3698-4C94-9BD4-689909092BA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9E804-6498-4752-9F70-11D504DE3B99}" type="datetimeFigureOut">
              <a:rPr lang="ru-RU" smtClean="0"/>
              <a:pPr/>
              <a:t>10.06.2016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58C2A-3698-4C94-9BD4-689909092BA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9E804-6498-4752-9F70-11D504DE3B99}" type="datetimeFigureOut">
              <a:rPr lang="ru-RU" smtClean="0"/>
              <a:pPr/>
              <a:t>10.06.2016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58C2A-3698-4C94-9BD4-689909092BA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9E804-6498-4752-9F70-11D504DE3B99}" type="datetimeFigureOut">
              <a:rPr lang="ru-RU" smtClean="0"/>
              <a:pPr/>
              <a:t>10.06.2016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58C2A-3698-4C94-9BD4-689909092BA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9E804-6498-4752-9F70-11D504DE3B99}" type="datetimeFigureOut">
              <a:rPr lang="ru-RU" smtClean="0"/>
              <a:pPr/>
              <a:t>10.06.2016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58C2A-3698-4C94-9BD4-689909092BA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9E804-6498-4752-9F70-11D504DE3B99}" type="datetimeFigureOut">
              <a:rPr lang="ru-RU" smtClean="0"/>
              <a:pPr/>
              <a:t>10.06.2016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58C2A-3698-4C94-9BD4-689909092BA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E9E804-6498-4752-9F70-11D504DE3B99}" type="datetimeFigureOut">
              <a:rPr lang="ru-RU" smtClean="0"/>
              <a:pPr/>
              <a:t>10.06.2016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058C2A-3698-4C94-9BD4-689909092BA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939" t="10924" r="5874" b="3065"/>
          <a:stretch/>
        </p:blipFill>
        <p:spPr bwMode="auto">
          <a:xfrm>
            <a:off x="251520" y="933450"/>
            <a:ext cx="4354474" cy="429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 smtClean="0"/>
              <a:t>Результаты исследования. Структурная характеристика субъектов малого предпринимательства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012160" y="2204864"/>
            <a:ext cx="2952328" cy="2664296"/>
          </a:xfrm>
          <a:prstGeom prst="rect">
            <a:avLst/>
          </a:prstGeom>
          <a:noFill/>
          <a:ln w="1270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>
                <a:solidFill>
                  <a:schemeClr val="tx1"/>
                </a:solidFill>
                <a:cs typeface="Times New Roman" pitchFamily="18" charset="0"/>
              </a:rPr>
              <a:t>Большинство российских малых предприятий </a:t>
            </a:r>
            <a:r>
              <a:rPr lang="ru-RU" sz="1600" dirty="0" smtClean="0">
                <a:solidFill>
                  <a:schemeClr val="tx1"/>
                </a:solidFill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chemeClr val="tx1"/>
                </a:solidFill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328BB8"/>
                </a:solidFill>
                <a:cs typeface="Times New Roman" pitchFamily="18" charset="0"/>
              </a:rPr>
              <a:t>не </a:t>
            </a:r>
            <a:r>
              <a:rPr lang="ru-RU" sz="1600" b="1" dirty="0">
                <a:solidFill>
                  <a:srgbClr val="328BB8"/>
                </a:solidFill>
                <a:cs typeface="Times New Roman" pitchFamily="18" charset="0"/>
              </a:rPr>
              <a:t>являются </a:t>
            </a:r>
            <a:r>
              <a:rPr lang="ru-RU" sz="1600" b="1" dirty="0" smtClean="0">
                <a:solidFill>
                  <a:srgbClr val="328BB8"/>
                </a:solidFill>
                <a:cs typeface="Times New Roman" pitchFamily="18" charset="0"/>
              </a:rPr>
              <a:t>производителями</a:t>
            </a:r>
            <a:endParaRPr lang="ru-RU" sz="1600" b="1" dirty="0">
              <a:solidFill>
                <a:srgbClr val="328BB8"/>
              </a:solidFill>
              <a:cs typeface="Times New Roman" pitchFamily="18" charset="0"/>
            </a:endParaRPr>
          </a:p>
          <a:p>
            <a:endParaRPr lang="ru-RU" sz="16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endParaRPr lang="ru-RU" sz="1600" dirty="0">
              <a:solidFill>
                <a:schemeClr val="tx1"/>
              </a:solidFill>
              <a:cs typeface="Times New Roman" pitchFamily="18" charset="0"/>
            </a:endParaRPr>
          </a:p>
          <a:p>
            <a:endParaRPr lang="ru-RU" sz="16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endParaRPr lang="ru-RU" sz="1600" dirty="0">
              <a:solidFill>
                <a:schemeClr val="tx1"/>
              </a:solidFill>
              <a:cs typeface="Times New Roman" pitchFamily="18" charset="0"/>
            </a:endParaRPr>
          </a:p>
          <a:p>
            <a:pPr>
              <a:buClr>
                <a:schemeClr val="tx1"/>
              </a:buClr>
            </a:pPr>
            <a:r>
              <a:rPr lang="ru-RU" sz="1600" b="1" dirty="0">
                <a:solidFill>
                  <a:srgbClr val="328BB8"/>
                </a:solidFill>
                <a:cs typeface="Times New Roman" pitchFamily="18" charset="0"/>
              </a:rPr>
              <a:t>Всего 5,9% </a:t>
            </a:r>
            <a:r>
              <a:rPr lang="ru-RU" sz="1600" dirty="0">
                <a:solidFill>
                  <a:schemeClr val="tx1"/>
                </a:solidFill>
                <a:cs typeface="Times New Roman" pitchFamily="18" charset="0"/>
              </a:rPr>
              <a:t>российских малых предприятий </a:t>
            </a:r>
            <a:r>
              <a:rPr lang="ru-RU" sz="1600" b="1" dirty="0">
                <a:solidFill>
                  <a:srgbClr val="328BB8"/>
                </a:solidFill>
                <a:cs typeface="Times New Roman" pitchFamily="18" charset="0"/>
              </a:rPr>
              <a:t>осуществляют полный цикл</a:t>
            </a:r>
            <a:r>
              <a:rPr lang="ru-RU" sz="1600" dirty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cs typeface="Times New Roman" pitchFamily="18" charset="0"/>
              </a:rPr>
              <a:t>производства</a:t>
            </a:r>
            <a:endParaRPr lang="ru-RU" sz="1600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5301208"/>
            <a:ext cx="9144000" cy="155679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 dirty="0">
              <a:solidFill>
                <a:schemeClr val="tx1">
                  <a:lumMod val="75000"/>
                  <a:lumOff val="2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3344" y="5661248"/>
            <a:ext cx="84429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itchFamily="18" charset="0"/>
              </a:rPr>
              <a:t>Развитие </a:t>
            </a:r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itchFamily="18" charset="0"/>
              </a:rPr>
              <a:t>экономики предполагает акцентирование мер поддержки на </a:t>
            </a:r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itchFamily="18" charset="0"/>
              </a:rPr>
              <a:t>предприятиях-производителях </a:t>
            </a:r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itchFamily="18" charset="0"/>
              </a:rPr>
              <a:t>и создании условий для формирования малым </a:t>
            </a:r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itchFamily="18" charset="0"/>
              </a:rPr>
              <a:t> бизнесом </a:t>
            </a:r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itchFamily="18" charset="0"/>
              </a:rPr>
              <a:t>парка собственных производительных </a:t>
            </a:r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itchFamily="18" charset="0"/>
              </a:rPr>
              <a:t>мощностей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  <a:cs typeface="Times New Roman" pitchFamily="18" charset="0"/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>
            <a:off x="4355976" y="3081325"/>
            <a:ext cx="158417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4099" name="Picture 3" descr="C:\Users\p.vashekba\Dropbox\ЕЭТП (не удалять)\Шаблон презентации ppt\267 серых иконок\1-0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22801" y="1412776"/>
            <a:ext cx="923925" cy="923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p.vashekba\Dropbox\ЕЭТП (не удалять)\Шаблон презентации ppt\267 серых иконок\2-2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9000" y="3199954"/>
            <a:ext cx="771525" cy="765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92787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.vashekba\Desktop\графики (1)-0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67624" y="836712"/>
            <a:ext cx="7060760" cy="4673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 smtClean="0"/>
              <a:t>Результаты исследования</a:t>
            </a:r>
            <a:br>
              <a:rPr lang="ru-RU" dirty="0" smtClean="0"/>
            </a:br>
            <a:r>
              <a:rPr lang="ru-RU" dirty="0" smtClean="0"/>
              <a:t>Проблемы участия малого бизнеса в закупках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0" y="5509926"/>
            <a:ext cx="9144000" cy="134807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 dirty="0">
              <a:solidFill>
                <a:schemeClr val="tx1">
                  <a:lumMod val="75000"/>
                  <a:lumOff val="2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1272" y="5661248"/>
            <a:ext cx="86412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itchFamily="18" charset="0"/>
              </a:rPr>
              <a:t>Объективными </a:t>
            </a:r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itchFamily="18" charset="0"/>
              </a:rPr>
              <a:t>трудностями малого бизнеса при участии в закупках являются </a:t>
            </a:r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itchFamily="18" charset="0"/>
              </a:rPr>
              <a:t>нехватка </a:t>
            </a:r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itchFamily="18" charset="0"/>
              </a:rPr>
              <a:t>финансовых ресурсов и незнание законодательных преференций своего </a:t>
            </a:r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itchFamily="18" charset="0"/>
              </a:rPr>
              <a:t>  экономико-правового статуса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85358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выводы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53343" y="1075590"/>
            <a:ext cx="86373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ru-RU" sz="1600" dirty="0" smtClean="0">
                <a:cs typeface="Times New Roman" pitchFamily="18" charset="0"/>
              </a:rPr>
              <a:t>Исполнение законодательных требований к заказчикам в части закупок у субъектов малого и среднего предпринимательства (квотирование) требует комплексной поддержки потенциальных поставщиков из числа малого бизнеса: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55168" y="3359894"/>
            <a:ext cx="287667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ru-RU" sz="1600" b="1" dirty="0">
                <a:solidFill>
                  <a:srgbClr val="328BB8"/>
                </a:solidFill>
                <a:cs typeface="Times New Roman" pitchFamily="18" charset="0"/>
              </a:rPr>
              <a:t>Доступность </a:t>
            </a:r>
            <a:r>
              <a:rPr lang="ru-RU" sz="1600" b="1" dirty="0" smtClean="0">
                <a:solidFill>
                  <a:srgbClr val="328BB8"/>
                </a:solidFill>
                <a:cs typeface="Times New Roman" pitchFamily="18" charset="0"/>
              </a:rPr>
              <a:t>кредитования </a:t>
            </a:r>
            <a:br>
              <a:rPr lang="ru-RU" sz="1600" b="1" dirty="0" smtClean="0">
                <a:solidFill>
                  <a:srgbClr val="328BB8"/>
                </a:solidFill>
                <a:cs typeface="Times New Roman" pitchFamily="18" charset="0"/>
              </a:rPr>
            </a:br>
            <a:r>
              <a:rPr lang="ru-RU" sz="1600" dirty="0" smtClean="0">
                <a:cs typeface="Times New Roman" pitchFamily="18" charset="0"/>
              </a:rPr>
              <a:t>и </a:t>
            </a:r>
            <a:r>
              <a:rPr lang="ru-RU" sz="1600" b="1" dirty="0" smtClean="0">
                <a:solidFill>
                  <a:srgbClr val="328BB8"/>
                </a:solidFill>
                <a:cs typeface="Times New Roman" pitchFamily="18" charset="0"/>
              </a:rPr>
              <a:t>минимизация финансовой нагрузки </a:t>
            </a:r>
            <a:r>
              <a:rPr lang="ru-RU" sz="1600" dirty="0" smtClean="0">
                <a:cs typeface="Times New Roman" pitchFamily="18" charset="0"/>
              </a:rPr>
              <a:t>при исполнении закупок</a:t>
            </a:r>
            <a:endParaRPr lang="ru-RU" sz="1600" dirty="0"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131840" y="3359894"/>
            <a:ext cx="28803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ru-RU" sz="1600" dirty="0" smtClean="0">
                <a:cs typeface="Times New Roman" pitchFamily="18" charset="0"/>
              </a:rPr>
              <a:t>Формирование механизмов </a:t>
            </a:r>
            <a:r>
              <a:rPr lang="ru-RU" sz="1600" b="1" dirty="0" smtClean="0">
                <a:solidFill>
                  <a:srgbClr val="328BB8"/>
                </a:solidFill>
                <a:cs typeface="Times New Roman" pitchFamily="18" charset="0"/>
              </a:rPr>
              <a:t>доступа к производственным ресурсам </a:t>
            </a:r>
            <a:endParaRPr lang="ru-RU" sz="1600" b="1" dirty="0">
              <a:solidFill>
                <a:srgbClr val="328BB8"/>
              </a:solidFill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012160" y="3359894"/>
            <a:ext cx="28784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ru-RU" sz="1600" dirty="0">
                <a:cs typeface="Times New Roman" pitchFamily="18" charset="0"/>
              </a:rPr>
              <a:t>Возможность </a:t>
            </a:r>
            <a:r>
              <a:rPr lang="ru-RU" sz="1600" dirty="0" smtClean="0">
                <a:cs typeface="Times New Roman" pitchFamily="18" charset="0"/>
              </a:rPr>
              <a:t>долгосрочного </a:t>
            </a:r>
            <a:r>
              <a:rPr lang="ru-RU" sz="1600" b="1" dirty="0" smtClean="0">
                <a:solidFill>
                  <a:srgbClr val="328BB8"/>
                </a:solidFill>
                <a:cs typeface="Times New Roman" pitchFamily="18" charset="0"/>
              </a:rPr>
              <a:t>планирования спроса </a:t>
            </a:r>
            <a:r>
              <a:rPr lang="ru-RU" sz="1600" dirty="0" smtClean="0">
                <a:cs typeface="Times New Roman" pitchFamily="18" charset="0"/>
              </a:rPr>
              <a:t>заказчиков</a:t>
            </a:r>
            <a:endParaRPr lang="ru-RU" sz="1600" dirty="0"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5085184"/>
            <a:ext cx="9144000" cy="177281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 dirty="0">
              <a:solidFill>
                <a:schemeClr val="tx1">
                  <a:lumMod val="75000"/>
                  <a:lumOff val="2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53344" y="5661248"/>
            <a:ext cx="84429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itchFamily="18" charset="0"/>
              </a:rPr>
              <a:t>Комплексное решение проблем малых предприятий, занятых в сфере производства </a:t>
            </a:r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itchFamily="18" charset="0"/>
              </a:rPr>
              <a:t>даст </a:t>
            </a:r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itchFamily="18" charset="0"/>
              </a:rPr>
              <a:t>необходимый стимул  для роста российской </a:t>
            </a:r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itchFamily="18" charset="0"/>
              </a:rPr>
              <a:t>экономики</a:t>
            </a:r>
            <a:endParaRPr lang="ru-RU" b="1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pic>
        <p:nvPicPr>
          <p:cNvPr id="2050" name="Picture 2" descr="C:\Users\p.vashekba\Dropbox\ЕЭТП (не удалять)\Шаблон презентации ppt\267 серых иконок\3-4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4560" y="2560513"/>
            <a:ext cx="877888" cy="704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p.vashekba\Dropbox\ЕЭТП (не удалять)\Шаблон презентации ppt\267 серых иконок\3-0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00525" y="2541463"/>
            <a:ext cx="742950" cy="742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p.vashekba\Dropbox\ЕЭТП (не удалять)\Шаблон презентации ppt\267 серых иконок\2-20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95014" y="2603376"/>
            <a:ext cx="712788" cy="619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07625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Темы к обсуждению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971600" y="1772816"/>
            <a:ext cx="72008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342900">
              <a:spcBef>
                <a:spcPts val="1200"/>
              </a:spcBef>
              <a:buClr>
                <a:srgbClr val="419DCB"/>
              </a:buClr>
              <a:buSzPct val="130000"/>
              <a:buFont typeface="+mj-lt"/>
              <a:buAutoNum type="arabicPeriod"/>
            </a:pPr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Times New Roman" pitchFamily="18" charset="0"/>
              </a:rPr>
              <a:t>«Выращивание» поставщиков</a:t>
            </a:r>
          </a:p>
          <a:p>
            <a:pPr indent="-342900">
              <a:spcBef>
                <a:spcPts val="1200"/>
              </a:spcBef>
              <a:buClr>
                <a:srgbClr val="419DCB"/>
              </a:buClr>
              <a:buSzPct val="130000"/>
              <a:buFont typeface="+mj-lt"/>
              <a:buAutoNum type="arabicPeriod"/>
            </a:pPr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Times New Roman" pitchFamily="18" charset="0"/>
              </a:rPr>
              <a:t>Офсетные контракты как механизм доступного финансирования бизнеса</a:t>
            </a:r>
          </a:p>
          <a:p>
            <a:pPr indent="-342900">
              <a:spcBef>
                <a:spcPts val="1200"/>
              </a:spcBef>
              <a:buClr>
                <a:srgbClr val="419DCB"/>
              </a:buClr>
              <a:buSzPct val="130000"/>
              <a:buFont typeface="+mj-lt"/>
              <a:buAutoNum type="arabicPeriod"/>
            </a:pPr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Times New Roman" pitchFamily="18" charset="0"/>
              </a:rPr>
              <a:t>Меры концентрированной государственной поддержки:</a:t>
            </a:r>
          </a:p>
          <a:p>
            <a:pPr marL="720000" indent="-342900">
              <a:spcBef>
                <a:spcPts val="1200"/>
              </a:spcBef>
              <a:buClr>
                <a:srgbClr val="419DCB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Times New Roman" pitchFamily="18" charset="0"/>
              </a:rPr>
              <a:t>Доступ производителей к технологиям  и оборудованию</a:t>
            </a:r>
          </a:p>
          <a:p>
            <a:pPr marL="720000" indent="-342900">
              <a:spcBef>
                <a:spcPts val="1200"/>
              </a:spcBef>
              <a:buClr>
                <a:srgbClr val="419DCB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Times New Roman" pitchFamily="18" charset="0"/>
              </a:rPr>
              <a:t>Датирование процентной ставки по кредитам для производственных предприятий</a:t>
            </a:r>
          </a:p>
          <a:p>
            <a:pPr marL="720000" indent="-342900">
              <a:spcBef>
                <a:spcPts val="1200"/>
              </a:spcBef>
              <a:buClr>
                <a:srgbClr val="419DCB"/>
              </a:buClr>
              <a:buSzPct val="120000"/>
              <a:buFont typeface="Arial" panose="020B0604020202020204" pitchFamily="34" charset="0"/>
              <a:buChar char="•"/>
            </a:pPr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Times New Roman" pitchFamily="18" charset="0"/>
              </a:rPr>
              <a:t>Страхование и гарантии по кредитам</a:t>
            </a:r>
          </a:p>
          <a:p>
            <a:pPr indent="-342900">
              <a:spcBef>
                <a:spcPts val="1200"/>
              </a:spcBef>
              <a:buClr>
                <a:srgbClr val="419DCB"/>
              </a:buClr>
              <a:buSzPct val="130000"/>
              <a:buFont typeface="+mj-lt"/>
              <a:buAutoNum type="arabicPeriod" startAt="4"/>
            </a:pPr>
            <a:r>
              <a:rPr lang="ru-RU" sz="1600" b="1" dirty="0">
                <a:solidFill>
                  <a:schemeClr val="tx1">
                    <a:lumMod val="65000"/>
                    <a:lumOff val="35000"/>
                  </a:schemeClr>
                </a:solidFill>
                <a:cs typeface="Times New Roman" pitchFamily="18" charset="0"/>
              </a:rPr>
              <a:t>Упрощение доступа к закупкам</a:t>
            </a:r>
          </a:p>
          <a:p>
            <a:pPr indent="-342900">
              <a:spcBef>
                <a:spcPts val="1200"/>
              </a:spcBef>
              <a:buClr>
                <a:srgbClr val="419DCB"/>
              </a:buClr>
              <a:buSzPct val="130000"/>
              <a:buFont typeface="+mj-lt"/>
              <a:buAutoNum type="arabicPeriod" startAt="4"/>
            </a:pPr>
            <a:r>
              <a:rPr lang="ru-RU" sz="1600" b="1" dirty="0">
                <a:solidFill>
                  <a:schemeClr val="tx1">
                    <a:lumMod val="65000"/>
                    <a:lumOff val="35000"/>
                  </a:schemeClr>
                </a:solidFill>
                <a:cs typeface="Times New Roman" pitchFamily="18" charset="0"/>
              </a:rPr>
              <a:t>Комплексная оценка деловой репутации поставщиков</a:t>
            </a:r>
          </a:p>
          <a:p>
            <a:pPr indent="-342900">
              <a:spcBef>
                <a:spcPts val="1200"/>
              </a:spcBef>
              <a:buClr>
                <a:srgbClr val="419DCB"/>
              </a:buClr>
              <a:buSzPct val="120000"/>
              <a:buFont typeface="+mj-lt"/>
              <a:buAutoNum type="arabicPeriod" startAt="4"/>
            </a:pPr>
            <a:endParaRPr lang="ru-RU" sz="1600" b="1" dirty="0" smtClean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11178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b="1" dirty="0">
            <a:solidFill>
              <a:schemeClr val="bg1"/>
            </a:solidFill>
            <a:latin typeface="+mj-lt"/>
            <a:cs typeface="Arial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6114</TotalTime>
  <Words>158</Words>
  <Application>Microsoft Office PowerPoint</Application>
  <PresentationFormat>Экран (4:3)</PresentationFormat>
  <Paragraphs>25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Результаты исследования. Структурная характеристика субъектов малого предпринимательства</vt:lpstr>
      <vt:lpstr>Результаты исследования Проблемы участия малого бизнеса в закупках</vt:lpstr>
      <vt:lpstr>Основные выводы</vt:lpstr>
      <vt:lpstr>Темы к обсуждению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 презентации</dc:title>
  <dc:creator>appolon</dc:creator>
  <cp:lastModifiedBy> </cp:lastModifiedBy>
  <cp:revision>298</cp:revision>
  <cp:lastPrinted>2016-06-09T17:07:31Z</cp:lastPrinted>
  <dcterms:created xsi:type="dcterms:W3CDTF">2013-03-20T15:26:59Z</dcterms:created>
  <dcterms:modified xsi:type="dcterms:W3CDTF">2016-06-10T14:05:22Z</dcterms:modified>
</cp:coreProperties>
</file>