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72" r:id="rId4"/>
  </p:sldMasterIdLst>
  <p:sldIdLst>
    <p:sldId id="256" r:id="rId5"/>
    <p:sldId id="260" r:id="rId6"/>
    <p:sldId id="263" r:id="rId7"/>
    <p:sldId id="261" r:id="rId8"/>
    <p:sldId id="265" r:id="rId9"/>
    <p:sldId id="264" r:id="rId10"/>
    <p:sldId id="269" r:id="rId11"/>
    <p:sldId id="271" r:id="rId12"/>
    <p:sldId id="270" r:id="rId13"/>
    <p:sldId id="272" r:id="rId14"/>
    <p:sldId id="273" r:id="rId15"/>
    <p:sldId id="274" r:id="rId16"/>
    <p:sldId id="275" r:id="rId17"/>
    <p:sldId id="267" r:id="rId18"/>
    <p:sldId id="262" r:id="rId19"/>
    <p:sldId id="276" r:id="rId20"/>
    <p:sldId id="277" r:id="rId21"/>
    <p:sldId id="279" r:id="rId22"/>
    <p:sldId id="280" r:id="rId23"/>
    <p:sldId id="281" r:id="rId24"/>
    <p:sldId id="282" r:id="rId25"/>
    <p:sldId id="294" r:id="rId26"/>
    <p:sldId id="296" r:id="rId27"/>
    <p:sldId id="295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0099CC"/>
    <a:srgbClr val="0033CC"/>
    <a:srgbClr val="33CCCC"/>
    <a:srgbClr val="CCECFF"/>
    <a:srgbClr val="6600CC"/>
    <a:srgbClr val="6600FF"/>
    <a:srgbClr val="6666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4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396" y="9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91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4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12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405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872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014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035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427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39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1595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76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035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3162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371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600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47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2930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277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1276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1979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986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488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834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5494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7022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250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5339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8113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4619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4290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7891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5529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61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6907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6831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90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060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4988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409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98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836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6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69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23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19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8000"/>
                    </a14:imgEffect>
                    <a14:imgEffect>
                      <a14:brightnessContrast contras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50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EAD06-1FE4-4F1A-B71F-5F00BD456724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EC08B-43E2-430C-ADA3-DA0DFD2048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889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D6F31-F6F0-49A2-AFFD-57C28AF01E63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A6076-AA47-451A-913D-61DE841C8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591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94673" y="1342364"/>
            <a:ext cx="5417273" cy="23876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РЕГИОНАЛЬНЫЕ </a:t>
            </a:r>
            <a:br>
              <a:rPr lang="ru-RU" sz="4000" dirty="0">
                <a:solidFill>
                  <a:schemeClr val="bg1"/>
                </a:solidFill>
              </a:rPr>
            </a:br>
            <a:r>
              <a:rPr lang="ru-RU" sz="4000" dirty="0">
                <a:solidFill>
                  <a:schemeClr val="bg1"/>
                </a:solidFill>
              </a:rPr>
              <a:t>МЕРЫ ПОДДЕРЖКИ</a:t>
            </a:r>
          </a:p>
        </p:txBody>
      </p:sp>
    </p:spTree>
    <p:extLst>
      <p:ext uri="{BB962C8B-B14F-4D97-AF65-F5344CB8AC3E}">
        <p14:creationId xmlns:p14="http://schemas.microsoft.com/office/powerpoint/2010/main" val="2642618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4"/>
          <p:cNvSpPr/>
          <p:nvPr/>
        </p:nvSpPr>
        <p:spPr>
          <a:xfrm>
            <a:off x="1572933" y="3399156"/>
            <a:ext cx="3031272" cy="3405403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모서리가 둥근 직사각형 9"/>
          <p:cNvSpPr/>
          <p:nvPr/>
        </p:nvSpPr>
        <p:spPr>
          <a:xfrm>
            <a:off x="1679929" y="3922610"/>
            <a:ext cx="2809734" cy="2640752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921726" y="3390786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ПРИОРИТЕТНЫЙ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0" name="5-конечная звезда 39"/>
          <p:cNvSpPr/>
          <p:nvPr/>
        </p:nvSpPr>
        <p:spPr>
          <a:xfrm>
            <a:off x="2895604" y="3748847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5-конечная звезда 40"/>
          <p:cNvSpPr/>
          <p:nvPr/>
        </p:nvSpPr>
        <p:spPr>
          <a:xfrm>
            <a:off x="3103759" y="3745131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3362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2335" y="1477523"/>
            <a:ext cx="4129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Для субъектов малого предпринимательства</a:t>
            </a: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308302" y="1148577"/>
            <a:ext cx="0" cy="975277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Заголовок 1"/>
          <p:cNvSpPr txBox="1">
            <a:spLocks/>
          </p:cNvSpPr>
          <p:nvPr/>
        </p:nvSpPr>
        <p:spPr>
          <a:xfrm>
            <a:off x="6368563" y="2364135"/>
            <a:ext cx="5628930" cy="64915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здравоохранение, образование, социальные услуги,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научные исследования, тепловая энергия,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переработка отходов, сбор и очистка воды</a:t>
            </a:r>
          </a:p>
        </p:txBody>
      </p:sp>
      <p:sp>
        <p:nvSpPr>
          <p:cNvPr id="26" name="모서리가 둥근 직사각형 4"/>
          <p:cNvSpPr/>
          <p:nvPr/>
        </p:nvSpPr>
        <p:spPr>
          <a:xfrm>
            <a:off x="6526350" y="3401567"/>
            <a:ext cx="3031272" cy="3405403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모서리가 둥근 직사각형 9"/>
          <p:cNvSpPr/>
          <p:nvPr/>
        </p:nvSpPr>
        <p:spPr>
          <a:xfrm>
            <a:off x="6633346" y="3925021"/>
            <a:ext cx="2809734" cy="2640752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875143" y="3393197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ПРИОРИТЕТНЫЙ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2" name="5-конечная звезда 41"/>
          <p:cNvSpPr/>
          <p:nvPr/>
        </p:nvSpPr>
        <p:spPr>
          <a:xfrm>
            <a:off x="7849021" y="3751258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5-конечная звезда 46"/>
          <p:cNvSpPr/>
          <p:nvPr/>
        </p:nvSpPr>
        <p:spPr>
          <a:xfrm>
            <a:off x="8057176" y="3747542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Заголовок 1"/>
          <p:cNvSpPr txBox="1">
            <a:spLocks/>
          </p:cNvSpPr>
          <p:nvPr/>
        </p:nvSpPr>
        <p:spPr>
          <a:xfrm>
            <a:off x="1517798" y="2371386"/>
            <a:ext cx="5628930" cy="64915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офисные центры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гостиницы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938523" y="4089215"/>
            <a:ext cx="2357526" cy="218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5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с 1-го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1,1% - с 4-го по 5-й год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909472" y="4035092"/>
            <a:ext cx="23172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15,5%на 5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 2-го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1,5% - с 4-го по 5-й год</a:t>
            </a:r>
          </a:p>
        </p:txBody>
      </p:sp>
    </p:spTree>
    <p:extLst>
      <p:ext uri="{BB962C8B-B14F-4D97-AF65-F5344CB8AC3E}">
        <p14:creationId xmlns:p14="http://schemas.microsoft.com/office/powerpoint/2010/main" val="903557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4"/>
          <p:cNvSpPr/>
          <p:nvPr/>
        </p:nvSpPr>
        <p:spPr>
          <a:xfrm>
            <a:off x="8118694" y="2506712"/>
            <a:ext cx="3031272" cy="3807198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모서리가 둥근 직사각형 9"/>
          <p:cNvSpPr/>
          <p:nvPr/>
        </p:nvSpPr>
        <p:spPr>
          <a:xfrm>
            <a:off x="8225690" y="3120384"/>
            <a:ext cx="2809734" cy="2952328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모서리가 둥근 직사각형 4"/>
          <p:cNvSpPr/>
          <p:nvPr/>
        </p:nvSpPr>
        <p:spPr>
          <a:xfrm>
            <a:off x="4431366" y="2499276"/>
            <a:ext cx="3031272" cy="3807198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3362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2335" y="1477523"/>
            <a:ext cx="4129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Для субъектов малого предпринимательства</a:t>
            </a: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308302" y="1148577"/>
            <a:ext cx="0" cy="975277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9"/>
          <p:cNvSpPr/>
          <p:nvPr/>
        </p:nvSpPr>
        <p:spPr>
          <a:xfrm>
            <a:off x="4538362" y="3112948"/>
            <a:ext cx="2809734" cy="2952328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624456" y="2536462"/>
            <a:ext cx="3442409" cy="44553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обрабатывающие производства,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лесное хозяйство,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рыбоводство,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производство и распределение электроэнергии и газа,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транспорт и связь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497222" y="2528431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ЗНАЧИМЫЙ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5-конечная звезда 23"/>
          <p:cNvSpPr/>
          <p:nvPr/>
        </p:nvSpPr>
        <p:spPr>
          <a:xfrm>
            <a:off x="9593761" y="2886492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80540" y="2537471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ПРИОРИТЕТНЫЙ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" name="5-конечная звезда 28"/>
          <p:cNvSpPr/>
          <p:nvPr/>
        </p:nvSpPr>
        <p:spPr>
          <a:xfrm>
            <a:off x="5754418" y="2895532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5-конечная звезда 32"/>
          <p:cNvSpPr/>
          <p:nvPr/>
        </p:nvSpPr>
        <p:spPr>
          <a:xfrm>
            <a:off x="5962573" y="2891816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0540" y="3313003"/>
            <a:ext cx="244827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100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5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со 2-го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1,5% - с 4-го по 5-й год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473423" y="3313003"/>
            <a:ext cx="244827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3 года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1,1% - со 2-го по 3-й год</a:t>
            </a:r>
          </a:p>
        </p:txBody>
      </p:sp>
    </p:spTree>
    <p:extLst>
      <p:ext uri="{BB962C8B-B14F-4D97-AF65-F5344CB8AC3E}">
        <p14:creationId xmlns:p14="http://schemas.microsoft.com/office/powerpoint/2010/main" val="2622166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5694673" y="2385389"/>
            <a:ext cx="5417273" cy="1195490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         № 151/2004-ОЗ  от  24.11.2004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4795" y="3640513"/>
            <a:ext cx="5417273" cy="674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26.18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13812" y="4613145"/>
            <a:ext cx="3088205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Налоговые</a:t>
            </a:r>
          </a:p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льготы</a:t>
            </a:r>
          </a:p>
        </p:txBody>
      </p:sp>
    </p:spTree>
    <p:extLst>
      <p:ext uri="{BB962C8B-B14F-4D97-AF65-F5344CB8AC3E}">
        <p14:creationId xmlns:p14="http://schemas.microsoft.com/office/powerpoint/2010/main" val="3560249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-2981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2996066"/>
            <a:ext cx="3058311" cy="355530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409509" y="3382139"/>
            <a:ext cx="288032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Ввод в эксплуатацию объекта капитального строительства на сумму не менее 50 млн руб. после 01.01.2015 (за исключением торговых и жилищных объектов) 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Регистрация юридического лица в Московской области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158880"/>
            <a:ext cx="3058311" cy="779304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57"/>
          <p:cNvSpPr/>
          <p:nvPr/>
        </p:nvSpPr>
        <p:spPr bwMode="auto">
          <a:xfrm>
            <a:off x="6129691" y="2996065"/>
            <a:ext cx="3058311" cy="3555303"/>
          </a:xfrm>
          <a:prstGeom prst="roundRect">
            <a:avLst>
              <a:gd name="adj" fmla="val 582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57"/>
          <p:cNvSpPr/>
          <p:nvPr/>
        </p:nvSpPr>
        <p:spPr bwMode="auto">
          <a:xfrm>
            <a:off x="6129691" y="2158880"/>
            <a:ext cx="3058311" cy="779304"/>
          </a:xfrm>
          <a:prstGeom prst="roundRect">
            <a:avLst>
              <a:gd name="adj" fmla="val 19824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35566" y="2374905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6697355" y="2374905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ДОКУМЕНТЫ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260336" y="3910917"/>
            <a:ext cx="29523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Форма 26.18а                  (Заполненная и согласованная в Министерстве экономики Московской области)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22335" y="1477523"/>
            <a:ext cx="16658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26.18</a:t>
            </a:r>
            <a:endParaRPr lang="ru-RU" sz="20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308302" y="1148577"/>
            <a:ext cx="0" cy="624469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670140" cy="129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11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670140" cy="12920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2981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402092" y="2875238"/>
            <a:ext cx="2472311" cy="3180472"/>
            <a:chOff x="2101009" y="2480776"/>
            <a:chExt cx="2472311" cy="3180472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2101009" y="2480776"/>
              <a:ext cx="2472311" cy="3180472"/>
            </a:xfrm>
            <a:prstGeom prst="roundRect">
              <a:avLst/>
            </a:prstGeom>
            <a:ln w="381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타원 8"/>
            <p:cNvSpPr/>
            <p:nvPr/>
          </p:nvSpPr>
          <p:spPr>
            <a:xfrm>
              <a:off x="2491203" y="2709771"/>
              <a:ext cx="1727340" cy="17273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2245584" y="4509119"/>
              <a:ext cx="2254408" cy="830997"/>
              <a:chOff x="460115" y="3362402"/>
              <a:chExt cx="1527175" cy="562932"/>
            </a:xfrm>
          </p:grpSpPr>
          <p:sp>
            <p:nvSpPr>
              <p:cNvPr id="9" name="TextBox 8"/>
              <p:cNvSpPr txBox="1"/>
              <p:nvPr/>
            </p:nvSpPr>
            <p:spPr bwMode="auto">
              <a:xfrm>
                <a:off x="460115" y="3587824"/>
                <a:ext cx="1527175" cy="24622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228600" indent="-228600" algn="ctr">
                  <a:defRPr/>
                </a:pPr>
                <a:endParaRPr lang="en-US" altLang="ko-KR" sz="10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TextBox 9"/>
              <p:cNvSpPr txBox="1">
                <a:spLocks noChangeArrowheads="1"/>
              </p:cNvSpPr>
              <p:nvPr/>
            </p:nvSpPr>
            <p:spPr bwMode="auto">
              <a:xfrm>
                <a:off x="529965" y="3362402"/>
                <a:ext cx="1387475" cy="5629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altLang="ko-KR" sz="16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15,5% - НАЛОГ НА ПРИБЫЛЬ</a:t>
                </a:r>
              </a:p>
              <a:p>
                <a:pPr algn="ctr">
                  <a:defRPr/>
                </a:pPr>
                <a:r>
                  <a:rPr lang="ru-RU" altLang="ko-KR" sz="16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НА СРОК 4 ГОДА</a:t>
                </a:r>
                <a:endParaRPr lang="en-US" altLang="ko-KR" sz="1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endParaRPr>
              </a:p>
            </p:txBody>
          </p:sp>
        </p:grpSp>
        <p:pic>
          <p:nvPicPr>
            <p:cNvPr id="8" name="Picture 2" descr="C:\Users\DembitskiyMN\Desktop\money_PNG354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20212" y="2997803"/>
              <a:ext cx="1368152" cy="1368152"/>
            </a:xfrm>
            <a:prstGeom prst="rect">
              <a:avLst/>
            </a:prstGeom>
            <a:noFill/>
          </p:spPr>
        </p:pic>
      </p:grpSp>
      <p:grpSp>
        <p:nvGrpSpPr>
          <p:cNvPr id="11" name="Группа 10"/>
          <p:cNvGrpSpPr/>
          <p:nvPr/>
        </p:nvGrpSpPr>
        <p:grpSpPr>
          <a:xfrm>
            <a:off x="5434530" y="2887358"/>
            <a:ext cx="2462889" cy="3168352"/>
            <a:chOff x="5133447" y="2492896"/>
            <a:chExt cx="2462889" cy="3168352"/>
          </a:xfrm>
        </p:grpSpPr>
        <p:sp>
          <p:nvSpPr>
            <p:cNvPr id="12" name="모서리가 둥근 직사각형 13"/>
            <p:cNvSpPr/>
            <p:nvPr/>
          </p:nvSpPr>
          <p:spPr>
            <a:xfrm>
              <a:off x="5133447" y="2492896"/>
              <a:ext cx="2462889" cy="3168352"/>
            </a:xfrm>
            <a:prstGeom prst="roundRect">
              <a:avLst/>
            </a:prstGeom>
            <a:ln w="381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타원 14"/>
            <p:cNvSpPr/>
            <p:nvPr/>
          </p:nvSpPr>
          <p:spPr>
            <a:xfrm>
              <a:off x="5515539" y="2709771"/>
              <a:ext cx="1720757" cy="17207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4" name="그룹 44"/>
            <p:cNvGrpSpPr/>
            <p:nvPr/>
          </p:nvGrpSpPr>
          <p:grpSpPr>
            <a:xfrm>
              <a:off x="5292080" y="4509119"/>
              <a:ext cx="2245817" cy="1077219"/>
              <a:chOff x="460115" y="3362400"/>
              <a:chExt cx="1527175" cy="732518"/>
            </a:xfrm>
          </p:grpSpPr>
          <p:sp>
            <p:nvSpPr>
              <p:cNvPr id="16" name="TextBox 15"/>
              <p:cNvSpPr txBox="1"/>
              <p:nvPr/>
            </p:nvSpPr>
            <p:spPr bwMode="auto">
              <a:xfrm>
                <a:off x="460115" y="3587824"/>
                <a:ext cx="1527175" cy="24622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228600" indent="-228600" algn="ctr">
                  <a:defRPr/>
                </a:pPr>
                <a:endParaRPr lang="en-US" altLang="ko-KR" sz="10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TextBox 16"/>
              <p:cNvSpPr txBox="1">
                <a:spLocks noChangeArrowheads="1"/>
              </p:cNvSpPr>
              <p:nvPr/>
            </p:nvSpPr>
            <p:spPr bwMode="auto">
              <a:xfrm>
                <a:off x="529965" y="3362400"/>
                <a:ext cx="1387475" cy="732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altLang="ko-KR" sz="16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ОСВОБОЖДЕНИЕ    ОТ НАЛОГА НА ИМУЩЕСТВО</a:t>
                </a:r>
              </a:p>
              <a:p>
                <a:pPr algn="ctr">
                  <a:defRPr/>
                </a:pPr>
                <a:r>
                  <a:rPr lang="ru-RU" altLang="ko-KR" sz="16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НА СРОК 4 ГОДА</a:t>
                </a:r>
                <a:endParaRPr lang="en-US" altLang="ko-KR" sz="1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endParaRPr>
              </a:p>
            </p:txBody>
          </p:sp>
        </p:grpSp>
        <p:pic>
          <p:nvPicPr>
            <p:cNvPr id="15" name="Picture 4" descr="C:\Users\DembitskiyMN\Desktop\home_down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24128" y="3068960"/>
              <a:ext cx="1265683" cy="1008112"/>
            </a:xfrm>
            <a:prstGeom prst="rect">
              <a:avLst/>
            </a:prstGeom>
            <a:noFill/>
          </p:spPr>
        </p:pic>
      </p:grpSp>
      <p:sp>
        <p:nvSpPr>
          <p:cNvPr id="18" name="TextBox 17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22335" y="1477523"/>
            <a:ext cx="16658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26.18</a:t>
            </a:r>
            <a:endParaRPr lang="ru-RU" sz="20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308302" y="1148577"/>
            <a:ext cx="0" cy="624469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402092" y="2087643"/>
            <a:ext cx="6741908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Применяется при инвестировании в объекты основных средств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не менее 50 млн рублей</a:t>
            </a:r>
          </a:p>
        </p:txBody>
      </p:sp>
    </p:spTree>
    <p:extLst>
      <p:ext uri="{BB962C8B-B14F-4D97-AF65-F5344CB8AC3E}">
        <p14:creationId xmlns:p14="http://schemas.microsoft.com/office/powerpoint/2010/main" val="2587805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113812" y="4909925"/>
            <a:ext cx="3088205" cy="8111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bg1"/>
                </a:solidFill>
                <a:latin typeface="+mn-lt"/>
              </a:rPr>
              <a:t>Предоставление участка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5694673" y="2663681"/>
            <a:ext cx="5417273" cy="119549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         № 27/2015-ОЗ от 18.03.2015 </a:t>
            </a:r>
          </a:p>
        </p:txBody>
      </p:sp>
    </p:spTree>
    <p:extLst>
      <p:ext uri="{BB962C8B-B14F-4D97-AF65-F5344CB8AC3E}">
        <p14:creationId xmlns:p14="http://schemas.microsoft.com/office/powerpoint/2010/main" val="1448826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82765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Предоставление участка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2996066"/>
            <a:ext cx="3058311" cy="355530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42603" y="3136813"/>
            <a:ext cx="294573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Регистрация в Московской области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Соответствие приоритетам и целям стратегии социально-экономического развития МО, государственных программ МО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Увеличение количества рабочих мест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Увеличение ежегодных налоговых поступлений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158880"/>
            <a:ext cx="3058311" cy="779304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57"/>
          <p:cNvSpPr/>
          <p:nvPr/>
        </p:nvSpPr>
        <p:spPr bwMode="auto">
          <a:xfrm>
            <a:off x="6129691" y="2996065"/>
            <a:ext cx="3058311" cy="3555303"/>
          </a:xfrm>
          <a:prstGeom prst="roundRect">
            <a:avLst>
              <a:gd name="adj" fmla="val 582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57"/>
          <p:cNvSpPr/>
          <p:nvPr/>
        </p:nvSpPr>
        <p:spPr bwMode="auto">
          <a:xfrm>
            <a:off x="6129691" y="2158880"/>
            <a:ext cx="3058311" cy="779304"/>
          </a:xfrm>
          <a:prstGeom prst="roundRect">
            <a:avLst>
              <a:gd name="adj" fmla="val 19824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35566" y="2374905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6675053" y="2374905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ДОКУМЕНТЫ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27/2015-ОЗ от 18.03.2015 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308302" y="1148577"/>
            <a:ext cx="0" cy="360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 bwMode="auto">
          <a:xfrm>
            <a:off x="6235674" y="3154209"/>
            <a:ext cx="295232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Бизнес-план и финансовая модель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Учредительные документы организации-инициатора проекта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Документы, подтверждающие положительную финансово-экономическую деятельность инициатора</a:t>
            </a:r>
          </a:p>
        </p:txBody>
      </p:sp>
    </p:spTree>
    <p:extLst>
      <p:ext uri="{BB962C8B-B14F-4D97-AF65-F5344CB8AC3E}">
        <p14:creationId xmlns:p14="http://schemas.microsoft.com/office/powerpoint/2010/main" val="827221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82765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Предоставление участка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27/2015-ОЗ от 18.03.2015 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308302" y="1148577"/>
            <a:ext cx="0" cy="360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오각형 4"/>
          <p:cNvSpPr/>
          <p:nvPr/>
        </p:nvSpPr>
        <p:spPr>
          <a:xfrm>
            <a:off x="7494799" y="3952522"/>
            <a:ext cx="1192913" cy="661884"/>
          </a:xfrm>
          <a:prstGeom prst="homePlate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ko-KR" altLang="en-US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75284" y="4003927"/>
            <a:ext cx="7531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ero Matics Stencil" pitchFamily="34" charset="-128"/>
                <a:ea typeface="Aero Matics Stencil" pitchFamily="34" charset="-128"/>
              </a:rPr>
              <a:t>✔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ero Matics Stencil" pitchFamily="34" charset="-128"/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17" name="직사각형 10"/>
          <p:cNvSpPr/>
          <p:nvPr/>
        </p:nvSpPr>
        <p:spPr>
          <a:xfrm>
            <a:off x="6503039" y="3952522"/>
            <a:ext cx="933948" cy="661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ko-KR" altLang="en-US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3524" y="4003927"/>
            <a:ext cx="7531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800" b="1" dirty="0">
                <a:solidFill>
                  <a:schemeClr val="bg1"/>
                </a:solidFill>
                <a:ea typeface="Aero Matics Stencil" pitchFamily="34" charset="-128"/>
                <a:cs typeface="Arial" pitchFamily="34" charset="0"/>
              </a:rPr>
              <a:t>5</a:t>
            </a:r>
            <a:endParaRPr lang="ko-KR" altLang="en-US" sz="2800" b="1" dirty="0">
              <a:solidFill>
                <a:schemeClr val="bg1"/>
              </a:solidFill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21" name="직사각형 12"/>
          <p:cNvSpPr/>
          <p:nvPr/>
        </p:nvSpPr>
        <p:spPr>
          <a:xfrm>
            <a:off x="5525788" y="3952522"/>
            <a:ext cx="933948" cy="661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ko-KR" altLang="en-US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06273" y="4003927"/>
            <a:ext cx="7531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800" b="1" dirty="0">
                <a:solidFill>
                  <a:schemeClr val="bg1"/>
                </a:solidFill>
                <a:ea typeface="Aero Matics Stencil" pitchFamily="34" charset="-128"/>
                <a:cs typeface="Arial" pitchFamily="34" charset="0"/>
              </a:rPr>
              <a:t>4</a:t>
            </a:r>
            <a:endParaRPr lang="ko-KR" altLang="en-US" sz="2800" b="1" dirty="0">
              <a:solidFill>
                <a:schemeClr val="bg1"/>
              </a:solidFill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23" name="직사각형 14"/>
          <p:cNvSpPr/>
          <p:nvPr/>
        </p:nvSpPr>
        <p:spPr>
          <a:xfrm>
            <a:off x="4548537" y="3952522"/>
            <a:ext cx="933948" cy="661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ko-KR" altLang="en-US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29022" y="4003927"/>
            <a:ext cx="7531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800" b="1" dirty="0">
                <a:solidFill>
                  <a:schemeClr val="bg1"/>
                </a:solidFill>
                <a:ea typeface="Aero Matics Stencil" pitchFamily="34" charset="-128"/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25" name="직사각형 16"/>
          <p:cNvSpPr/>
          <p:nvPr/>
        </p:nvSpPr>
        <p:spPr>
          <a:xfrm>
            <a:off x="2594035" y="3952522"/>
            <a:ext cx="933948" cy="661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ko-KR" altLang="en-US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74520" y="4003927"/>
            <a:ext cx="7531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800" b="1" dirty="0">
                <a:solidFill>
                  <a:schemeClr val="bg1"/>
                </a:solidFill>
                <a:ea typeface="Aero Matics Stencil" pitchFamily="34" charset="-128"/>
                <a:cs typeface="Arial" pitchFamily="34" charset="0"/>
              </a:rPr>
              <a:t>1</a:t>
            </a:r>
            <a:endParaRPr lang="ko-KR" altLang="en-US" sz="2800" b="1" dirty="0">
              <a:solidFill>
                <a:schemeClr val="bg1"/>
              </a:solidFill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27" name="직사각형 18"/>
          <p:cNvSpPr/>
          <p:nvPr/>
        </p:nvSpPr>
        <p:spPr>
          <a:xfrm>
            <a:off x="3571286" y="3952522"/>
            <a:ext cx="933948" cy="661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ko-KR" altLang="en-US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51771" y="4003927"/>
            <a:ext cx="7531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800" b="1" dirty="0">
                <a:solidFill>
                  <a:schemeClr val="bg1"/>
                </a:solidFill>
                <a:ea typeface="Aero Matics Stencil" pitchFamily="34" charset="-128"/>
                <a:cs typeface="Arial" pitchFamily="34" charset="0"/>
              </a:rPr>
              <a:t>2</a:t>
            </a:r>
            <a:endParaRPr lang="ko-KR" altLang="en-US" sz="2800" b="1" dirty="0">
              <a:solidFill>
                <a:schemeClr val="bg1"/>
              </a:solidFill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2062976" y="2404636"/>
            <a:ext cx="20162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cs typeface="Arial" pitchFamily="34" charset="0"/>
              </a:rPr>
              <a:t>Предоставление пакета документов  в Администрацию Губернатора МО</a:t>
            </a:r>
            <a:endParaRPr lang="en-US" altLang="ko-KR" sz="1600" b="1" dirty="0">
              <a:cs typeface="Arial" pitchFamily="34" charset="0"/>
            </a:endParaRPr>
          </a:p>
        </p:txBody>
      </p:sp>
      <p:sp>
        <p:nvSpPr>
          <p:cNvPr id="30" name="TextBox 62"/>
          <p:cNvSpPr txBox="1">
            <a:spLocks noChangeArrowheads="1"/>
          </p:cNvSpPr>
          <p:nvPr/>
        </p:nvSpPr>
        <p:spPr bwMode="auto">
          <a:xfrm>
            <a:off x="4223216" y="2404636"/>
            <a:ext cx="1656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cs typeface="Arial" pitchFamily="34" charset="0"/>
              </a:rPr>
              <a:t>Рассмотрение проекта на заседании МВК</a:t>
            </a:r>
            <a:endParaRPr lang="en-US" altLang="ko-KR" sz="1600" b="1" dirty="0">
              <a:cs typeface="Arial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951408" y="2404636"/>
            <a:ext cx="19442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cs typeface="Arial" pitchFamily="34" charset="0"/>
              </a:rPr>
              <a:t>Вынесение на заседание Правительства МО</a:t>
            </a:r>
            <a:endParaRPr lang="en-US" altLang="ko-KR" sz="1600" b="1" dirty="0">
              <a:cs typeface="Arial" pitchFamily="34" charset="0"/>
            </a:endParaRPr>
          </a:p>
        </p:txBody>
      </p:sp>
      <p:sp>
        <p:nvSpPr>
          <p:cNvPr id="32" name="TextBox 62"/>
          <p:cNvSpPr txBox="1">
            <a:spLocks noChangeArrowheads="1"/>
          </p:cNvSpPr>
          <p:nvPr/>
        </p:nvSpPr>
        <p:spPr bwMode="auto">
          <a:xfrm>
            <a:off x="3143096" y="5174039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cs typeface="Arial" pitchFamily="34" charset="0"/>
              </a:rPr>
              <a:t>Предварительное рассмотрение и согласование ЦИОГВ </a:t>
            </a:r>
            <a:endParaRPr lang="en-US" altLang="ko-KR" sz="1600" b="1" dirty="0">
              <a:cs typeface="Arial" pitchFamily="34" charset="0"/>
            </a:endParaRPr>
          </a:p>
        </p:txBody>
      </p:sp>
      <p:sp>
        <p:nvSpPr>
          <p:cNvPr id="33" name="TextBox 62"/>
          <p:cNvSpPr txBox="1">
            <a:spLocks noChangeArrowheads="1"/>
          </p:cNvSpPr>
          <p:nvPr/>
        </p:nvSpPr>
        <p:spPr bwMode="auto">
          <a:xfrm>
            <a:off x="5159321" y="5174039"/>
            <a:ext cx="1656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cs typeface="Arial" pitchFamily="34" charset="0"/>
              </a:rPr>
              <a:t>Рассмотрение проекта на </a:t>
            </a:r>
            <a:r>
              <a:rPr lang="ru-RU" altLang="ko-KR" sz="1600" b="1" dirty="0" err="1">
                <a:cs typeface="Arial" pitchFamily="34" charset="0"/>
              </a:rPr>
              <a:t>Градсовете</a:t>
            </a:r>
            <a:r>
              <a:rPr lang="ru-RU" altLang="ko-KR" sz="1600" b="1" dirty="0">
                <a:cs typeface="Arial" pitchFamily="34" charset="0"/>
              </a:rPr>
              <a:t> МО</a:t>
            </a:r>
            <a:endParaRPr lang="en-US" altLang="ko-KR" sz="1600" b="1" dirty="0">
              <a:cs typeface="Arial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687712" y="3788772"/>
            <a:ext cx="17281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Направление проекта на подпись Губернатору МО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3044284" y="3612181"/>
            <a:ext cx="0" cy="468000"/>
          </a:xfrm>
          <a:prstGeom prst="line">
            <a:avLst/>
          </a:prstGeom>
          <a:ln w="53975" cap="rnd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036635" y="3612181"/>
            <a:ext cx="0" cy="468000"/>
          </a:xfrm>
          <a:prstGeom prst="line">
            <a:avLst/>
          </a:prstGeom>
          <a:ln w="53975" cap="rnd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028986" y="3612181"/>
            <a:ext cx="0" cy="468000"/>
          </a:xfrm>
          <a:prstGeom prst="line">
            <a:avLst/>
          </a:prstGeom>
          <a:ln w="53975" cap="rnd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019728" y="4554117"/>
            <a:ext cx="0" cy="468000"/>
          </a:xfrm>
          <a:prstGeom prst="line">
            <a:avLst/>
          </a:prstGeom>
          <a:ln w="53975" cap="rnd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5951408" y="4554117"/>
            <a:ext cx="0" cy="468000"/>
          </a:xfrm>
          <a:prstGeom prst="line">
            <a:avLst/>
          </a:prstGeom>
          <a:ln w="53975" cap="rnd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075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504985" y="3314874"/>
            <a:ext cx="5668537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</a:rPr>
              <a:t>Поддержка</a:t>
            </a:r>
          </a:p>
          <a:p>
            <a:r>
              <a:rPr lang="ru-RU" b="1" dirty="0">
                <a:solidFill>
                  <a:schemeClr val="bg1"/>
                </a:solidFill>
              </a:rPr>
              <a:t>МСП</a:t>
            </a:r>
          </a:p>
        </p:txBody>
      </p:sp>
    </p:spTree>
    <p:extLst>
      <p:ext uri="{BB962C8B-B14F-4D97-AF65-F5344CB8AC3E}">
        <p14:creationId xmlns:p14="http://schemas.microsoft.com/office/powerpoint/2010/main" val="268365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468028"/>
            <a:ext cx="3843668" cy="321715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42602" y="3649766"/>
            <a:ext cx="3893071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субсидируется уплата первого взноса (аванса) при заключении  договоров лизинга оборудования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10 млн руб.       на одного получателя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50 % от фактически уплаченного аванса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798953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57"/>
          <p:cNvSpPr/>
          <p:nvPr/>
        </p:nvSpPr>
        <p:spPr bwMode="auto">
          <a:xfrm>
            <a:off x="6843364" y="3468027"/>
            <a:ext cx="3973313" cy="3217153"/>
          </a:xfrm>
          <a:prstGeom prst="roundRect">
            <a:avLst>
              <a:gd name="adj" fmla="val 5825"/>
            </a:avLst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57"/>
          <p:cNvSpPr/>
          <p:nvPr/>
        </p:nvSpPr>
        <p:spPr bwMode="auto">
          <a:xfrm>
            <a:off x="6843364" y="2798953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92403" y="2910160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7794970" y="2920730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ОГРАНИЧЕНИЯ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7196" y="983650"/>
            <a:ext cx="8605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Подпрограмма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«Развитие малого и среднего предпринимательства» государственной программы «Предпринимательство Подмосковья»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308302" y="1112481"/>
            <a:ext cx="0" cy="484826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 bwMode="auto">
          <a:xfrm>
            <a:off x="6949347" y="3667162"/>
            <a:ext cx="377812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Оборудование, предназначенное для осуществления оптовой и розничной торговой деятельности субъектами МСП, за исключением транспортных средств, предназначенных для перевозки продукции собственного производства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Оборудование, бывшее в эксплуатации более 5 лет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Легковые автомобили и воздушные суда</a:t>
            </a:r>
          </a:p>
        </p:txBody>
      </p:sp>
      <p:pic>
        <p:nvPicPr>
          <p:cNvPr id="15" name="Picture 2" descr="C:\Users\DembitskiyMN\Desktop\traktor_3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0511" y="1633403"/>
            <a:ext cx="1652527" cy="112922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174166" y="1653571"/>
            <a:ext cx="6741908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atin typeface="+mj-lt"/>
                <a:ea typeface="+mj-ea"/>
                <a:cs typeface="+mj-cs"/>
              </a:rPr>
              <a:t>Частичная компенсация субъектам малого и среднего предпринимательства затрат на уплату первого взноса (аванса)           при заключении договора лизинга оборудования </a:t>
            </a:r>
          </a:p>
        </p:txBody>
      </p:sp>
    </p:spTree>
    <p:extLst>
      <p:ext uri="{BB962C8B-B14F-4D97-AF65-F5344CB8AC3E}">
        <p14:creationId xmlns:p14="http://schemas.microsoft.com/office/powerpoint/2010/main" val="217227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588656" y="1134983"/>
            <a:ext cx="5632622" cy="37133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bg1"/>
                </a:solidFill>
              </a:rPr>
              <a:t>Налоговые льготы</a:t>
            </a: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Предоставление участка</a:t>
            </a: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Поддержка МСП</a:t>
            </a: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Особые экономические 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зоны</a:t>
            </a:r>
          </a:p>
        </p:txBody>
      </p:sp>
    </p:spTree>
    <p:extLst>
      <p:ext uri="{BB962C8B-B14F-4D97-AF65-F5344CB8AC3E}">
        <p14:creationId xmlns:p14="http://schemas.microsoft.com/office/powerpoint/2010/main" val="30952597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468028"/>
            <a:ext cx="3843668" cy="321715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42602" y="3649766"/>
            <a:ext cx="3893071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субсидируются затраты субъектов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МСП по приобретению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оборудования в целях создания и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модернизации производства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товаров (работ, услуг)</a:t>
            </a:r>
            <a:endParaRPr 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 размер субсидии не более 10,0 млн рублей на одного получателя поддержки</a:t>
            </a:r>
          </a:p>
          <a:p>
            <a:endParaRPr 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50 % от фактически произведенных затрат на одного субъекта МСП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798953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57"/>
          <p:cNvSpPr/>
          <p:nvPr/>
        </p:nvSpPr>
        <p:spPr bwMode="auto">
          <a:xfrm>
            <a:off x="6843364" y="3468027"/>
            <a:ext cx="3973313" cy="3217153"/>
          </a:xfrm>
          <a:prstGeom prst="roundRect">
            <a:avLst>
              <a:gd name="adj" fmla="val 5825"/>
            </a:avLst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57"/>
          <p:cNvSpPr/>
          <p:nvPr/>
        </p:nvSpPr>
        <p:spPr bwMode="auto">
          <a:xfrm>
            <a:off x="6843364" y="2798953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92403" y="2910160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7794970" y="2920730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ОГРАНИЧЕНИЯ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6949347" y="3667162"/>
            <a:ext cx="377812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Оборудование, предназначенное для осуществления оптовой и розничной торговой деятельности субъектами МСП, за исключением транспортных средств, предназначенных для перевозки продукции собственного производства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Оборудование, бывшее в эксплуатации более 5 лет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Легковые автомобили и воздушные суда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174166" y="1653571"/>
            <a:ext cx="6741908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atin typeface="+mj-lt"/>
                <a:ea typeface="+mj-ea"/>
                <a:cs typeface="+mj-cs"/>
              </a:rPr>
              <a:t>Частичная компенсация субъектам МСП затрат, связанных с приобретением оборудования в целях создания и (или) модернизации производства товаров (работ, услуг)</a:t>
            </a:r>
          </a:p>
        </p:txBody>
      </p:sp>
      <p:pic>
        <p:nvPicPr>
          <p:cNvPr id="17" name="Picture 2" descr="C:\Users\DembitskiyMN\Desktop\14_409_354_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4401" y="1533889"/>
            <a:ext cx="1464856" cy="126787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427196" y="983650"/>
            <a:ext cx="8605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Подпрограмма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«Развитие малого и среднего предпринимательства» государственной программы «Предпринимательство Подмосковья»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308302" y="1112481"/>
            <a:ext cx="0" cy="484826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9182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468028"/>
            <a:ext cx="3843668" cy="321715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42602" y="4207326"/>
            <a:ext cx="389307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3,0 млн руб. 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на одного получателя поддержки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50 % от фактически произведенных затрат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798953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92403" y="2910160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74166" y="1653571"/>
            <a:ext cx="6741908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atin typeface="+mj-lt"/>
                <a:ea typeface="+mj-ea"/>
                <a:cs typeface="+mj-cs"/>
              </a:rPr>
              <a:t>Частичная компенсация затрат субъектам МСП на технологическое присоединение к электрическим сетям и (или) сетям газораспределения</a:t>
            </a:r>
          </a:p>
        </p:txBody>
      </p:sp>
      <p:pic>
        <p:nvPicPr>
          <p:cNvPr id="18" name="Picture 2" descr="C:\Users\DembitskiyMN\Desktop\1457340_142679711697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66401">
            <a:off x="2849932" y="1808418"/>
            <a:ext cx="813873" cy="495521"/>
          </a:xfrm>
          <a:prstGeom prst="rect">
            <a:avLst/>
          </a:prstGeom>
          <a:noFill/>
        </p:spPr>
      </p:pic>
      <p:pic>
        <p:nvPicPr>
          <p:cNvPr id="21" name="Picture 3" descr="C:\Users\DembitskiyMN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9408" y="1654030"/>
            <a:ext cx="1637227" cy="88158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427196" y="983650"/>
            <a:ext cx="8605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Подпрограмма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«Развитие малого и среднего предпринимательства» государственной программы «Предпринимательство Подмосковья»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308302" y="1112481"/>
            <a:ext cx="0" cy="484826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57"/>
          <p:cNvSpPr/>
          <p:nvPr/>
        </p:nvSpPr>
        <p:spPr bwMode="auto">
          <a:xfrm>
            <a:off x="6843364" y="3468027"/>
            <a:ext cx="3973313" cy="3217153"/>
          </a:xfrm>
          <a:prstGeom prst="roundRect">
            <a:avLst>
              <a:gd name="adj" fmla="val 5825"/>
            </a:avLst>
          </a:prstGeom>
          <a:solidFill>
            <a:srgbClr val="CC33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57"/>
          <p:cNvSpPr/>
          <p:nvPr/>
        </p:nvSpPr>
        <p:spPr bwMode="auto">
          <a:xfrm>
            <a:off x="6843364" y="2798953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8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38"/>
          <p:cNvSpPr txBox="1">
            <a:spLocks noChangeArrowheads="1"/>
          </p:cNvSpPr>
          <p:nvPr/>
        </p:nvSpPr>
        <p:spPr bwMode="auto">
          <a:xfrm>
            <a:off x="7545120" y="2776346"/>
            <a:ext cx="28621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НАПРАВЛЕНИЯ ФИНАНСИРОВАНИЯ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6966362" y="4100989"/>
            <a:ext cx="3877519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По договорам с  01.01.2013</a:t>
            </a:r>
          </a:p>
          <a:p>
            <a:endParaRPr lang="ru-RU" sz="1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одключение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к электрическим сетям с максимальной мощностью более 150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кВт</a:t>
            </a:r>
          </a:p>
          <a:p>
            <a:endParaRPr lang="ru-RU" sz="1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Подключение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к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газораспределительным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сетям с максимальной расходом газа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от 15 </a:t>
            </a:r>
            <a:r>
              <a:rPr lang="ru-RU" sz="1600" dirty="0" err="1">
                <a:solidFill>
                  <a:schemeClr val="bg1"/>
                </a:solidFill>
                <a:cs typeface="Arial" panose="020B0604020202020204" pitchFamily="34" charset="0"/>
              </a:rPr>
              <a:t>куб.м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/ч.</a:t>
            </a:r>
          </a:p>
        </p:txBody>
      </p:sp>
    </p:spTree>
    <p:extLst>
      <p:ext uri="{BB962C8B-B14F-4D97-AF65-F5344CB8AC3E}">
        <p14:creationId xmlns:p14="http://schemas.microsoft.com/office/powerpoint/2010/main" val="1503285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468028"/>
            <a:ext cx="3843668" cy="321715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42602" y="4207326"/>
            <a:ext cx="38930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1,5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млн руб. 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на одного получателя поддержки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Субъект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МСП обеспечивает </a:t>
            </a:r>
            <a:r>
              <a:rPr lang="ru-RU" sz="1600" dirty="0" err="1">
                <a:solidFill>
                  <a:schemeClr val="bg1"/>
                </a:solidFill>
                <a:cs typeface="Arial" panose="020B0604020202020204" pitchFamily="34" charset="0"/>
              </a:rPr>
              <a:t>софинансирование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  расходов в размере не менее 15% от суммы получаемой субсидии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798953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57"/>
          <p:cNvSpPr/>
          <p:nvPr/>
        </p:nvSpPr>
        <p:spPr bwMode="auto">
          <a:xfrm>
            <a:off x="6843364" y="3468027"/>
            <a:ext cx="3973313" cy="3217153"/>
          </a:xfrm>
          <a:prstGeom prst="roundRect">
            <a:avLst>
              <a:gd name="adj" fmla="val 5825"/>
            </a:avLst>
          </a:prstGeom>
          <a:solidFill>
            <a:srgbClr val="CC33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57"/>
          <p:cNvSpPr/>
          <p:nvPr/>
        </p:nvSpPr>
        <p:spPr bwMode="auto">
          <a:xfrm>
            <a:off x="6843364" y="2798953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8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92403" y="2910160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7545120" y="2776346"/>
            <a:ext cx="28621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НАПРАВЛЕНИЯ ФИНАНСИРОВАНИЯ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7038555" y="3571581"/>
            <a:ext cx="3778122" cy="3031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АРЕНДНЫЕ ПЛАТЕЖИ</a:t>
            </a:r>
          </a:p>
          <a:p>
            <a:endParaRPr lang="ru-RU" sz="3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ВЫКУП ПОМЕЩЕНИЯ</a:t>
            </a:r>
          </a:p>
          <a:p>
            <a:endParaRPr lang="ru-RU" sz="3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ТЕКУЩИЙ РЕМОНТ (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аренда более 11 месяцев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  <a:p>
            <a:endParaRPr lang="ru-RU" sz="3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КАПИТАЛЬНЫЙ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РЕМОНТ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собственник / аренда более 3 лет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  <a:p>
            <a:endParaRPr lang="ru-RU" sz="3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РЕКОНСТРУКЦИЯ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ПОМЕЩЕНИЙ (собственник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ПРИОБРЕТЕНИЕ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ОСНОВНЫХ СРЕДСТВ 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(за исключение легковых автомобилей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  <a:p>
            <a:endParaRPr lang="ru-RU" sz="3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ОПЛАТА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КОММУНАЛЬНЫХ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УСЛУГ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74166" y="1797955"/>
            <a:ext cx="6741908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latin typeface="+mj-lt"/>
                <a:ea typeface="+mj-ea"/>
                <a:cs typeface="+mj-cs"/>
              </a:rPr>
              <a:t>Частичная </a:t>
            </a:r>
            <a:r>
              <a:rPr lang="ru-RU" b="1" dirty="0">
                <a:latin typeface="+mj-lt"/>
                <a:ea typeface="+mj-ea"/>
                <a:cs typeface="+mj-cs"/>
              </a:rPr>
              <a:t>компенсация затрат субъектам МСП, осуществляющим предоставление услуг (производство товаров) в </a:t>
            </a:r>
            <a:r>
              <a:rPr lang="ru-RU" b="1" dirty="0" smtClean="0">
                <a:latin typeface="+mj-lt"/>
                <a:ea typeface="+mj-ea"/>
                <a:cs typeface="+mj-cs"/>
              </a:rPr>
              <a:t> социально  значимых сферах деятельности</a:t>
            </a:r>
            <a:endParaRPr lang="ru-RU" b="1" dirty="0"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7196" y="983650"/>
            <a:ext cx="8605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Подпрограмма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«Развитие малого и среднего предпринимательства» государственной программы «Предпринимательство Подмосковья»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308302" y="1112481"/>
            <a:ext cx="0" cy="484826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6" descr="http://ilm.rnikolsk.pnzreg.ru/files/ilmino_nikolsk_pnzreg_ru/kartinki/2015/6juni/soz-sa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0228" y="1667468"/>
            <a:ext cx="1230352" cy="1074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7095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468028"/>
            <a:ext cx="3843668" cy="3301376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08302" y="3862007"/>
            <a:ext cx="389307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1,5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млн руб. 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на одного получателя поддержки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Субъект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МСП обеспечивает </a:t>
            </a:r>
            <a:r>
              <a:rPr lang="ru-RU" sz="1600" dirty="0" err="1">
                <a:solidFill>
                  <a:schemeClr val="bg1"/>
                </a:solidFill>
                <a:cs typeface="Arial" panose="020B0604020202020204" pitchFamily="34" charset="0"/>
              </a:rPr>
              <a:t>софинансирование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  расходов в размере не менее 15%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от  суммы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получаемой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субсидии</a:t>
            </a:r>
          </a:p>
          <a:p>
            <a:endParaRPr lang="ru-RU" altLang="ko-KR" sz="1600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ru-RU" altLang="ko-KR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Обязательство </a:t>
            </a:r>
            <a:r>
              <a:rPr lang="ru-RU" altLang="ko-KR" sz="1600" dirty="0">
                <a:solidFill>
                  <a:schemeClr val="bg1"/>
                </a:solidFill>
                <a:cs typeface="Arial" panose="020B0604020202020204" pitchFamily="34" charset="0"/>
              </a:rPr>
              <a:t>по осуществлению деятельности не менее 3-х лет</a:t>
            </a:r>
            <a:endParaRPr lang="ko-KR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726761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92403" y="2837968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7267384" y="4447748"/>
            <a:ext cx="37781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Субсидия предоставляется для субъектов МСП – производителей товаров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174165" y="1653571"/>
            <a:ext cx="7099423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latin typeface="+mj-lt"/>
                <a:ea typeface="+mj-ea"/>
                <a:cs typeface="+mj-cs"/>
              </a:rPr>
              <a:t>Частичная </a:t>
            </a:r>
            <a:r>
              <a:rPr lang="ru-RU" b="1" dirty="0">
                <a:latin typeface="+mj-lt"/>
                <a:ea typeface="+mj-ea"/>
                <a:cs typeface="+mj-cs"/>
              </a:rPr>
              <a:t>компенсация затрат субъектов МСП, связанных с созданием и (или) развитием центров времяпрепровождения детей – групп дневного времяпрепровождения детей дошкольного возраста и иных подобных им видам деятельности по уходу и присмотру за детьми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27196" y="983650"/>
            <a:ext cx="8605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Подпрограмма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«Развитие малого и среднего предпринимательства» государственной программы «Предпринимательство Подмосковья»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308302" y="1112481"/>
            <a:ext cx="0" cy="484826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57"/>
          <p:cNvSpPr/>
          <p:nvPr/>
        </p:nvSpPr>
        <p:spPr bwMode="auto">
          <a:xfrm>
            <a:off x="6843364" y="3434709"/>
            <a:ext cx="3973313" cy="3334695"/>
          </a:xfrm>
          <a:prstGeom prst="roundRect">
            <a:avLst>
              <a:gd name="adj" fmla="val 5825"/>
            </a:avLst>
          </a:prstGeom>
          <a:solidFill>
            <a:srgbClr val="CC33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직사각형 57"/>
          <p:cNvSpPr/>
          <p:nvPr/>
        </p:nvSpPr>
        <p:spPr bwMode="auto">
          <a:xfrm>
            <a:off x="6843364" y="2726761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8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7545120" y="2704154"/>
            <a:ext cx="28621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НАПРАВЛЕНИЯ ФИНАНСИРОВАНИЯ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7038555" y="3523453"/>
            <a:ext cx="377812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АРЕНДНЫЕ ПЛАТЕЖИ</a:t>
            </a:r>
          </a:p>
          <a:p>
            <a:endParaRPr lang="ru-RU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ВЫКУП ПОМЕЩЕНИЯ</a:t>
            </a:r>
          </a:p>
          <a:p>
            <a:endParaRPr lang="ru-RU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ТЕКУЩИЙ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РЕМОНТ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(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аренда более 11 месяцев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  <a:p>
            <a:endParaRPr lang="ru-RU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КАПИТАЛЬНЫЙ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РЕМОНТ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собственник / аренда более 3 лет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 </a:t>
            </a:r>
          </a:p>
          <a:p>
            <a:endParaRPr lang="ru-RU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РЕКОНСТРУКЦИЯ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ПОМЕЩЕНИЙ 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(собственник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  <a:p>
            <a:endParaRPr lang="ru-RU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ПРИОБРЕТЕНИЕ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ОБОРУДОВАНИЯ, МЕБЕЛИ, МАТЕРИАЛОВ,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ИНВЕНТАРЯ</a:t>
            </a:r>
          </a:p>
          <a:p>
            <a:endParaRPr lang="ru-RU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ОПЛАТА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КОММУНАЛЬНЫХ УСЛУГ, УСЛУГ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ЭЛЕКТРОСНАБЖЕНИЯ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052" name="Picture 4" descr="http://www.ingushetia.ru/m-news/archives/g265_1f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45" b="100000" l="200" r="100000">
                        <a14:backgroundMark x1="8800" y1="79760" x2="8800" y2="79760"/>
                        <a14:backgroundMark x1="15500" y1="82309" x2="15500" y2="82309"/>
                        <a14:backgroundMark x1="38100" y1="86057" x2="39000" y2="85607"/>
                        <a14:backgroundMark x1="50300" y1="75112" x2="50300" y2="75112"/>
                        <a14:backgroundMark x1="47200" y1="67466" x2="47200" y2="67466"/>
                        <a14:backgroundMark x1="67500" y1="92804" x2="67500" y2="92804"/>
                        <a14:backgroundMark x1="73400" y1="95352" x2="73400" y2="95352"/>
                        <a14:backgroundMark x1="81100" y1="96702" x2="81100" y2="96702"/>
                        <a14:backgroundMark x1="87000" y1="97451" x2="87000" y2="97451"/>
                        <a14:backgroundMark x1="46000" y1="97451" x2="46000" y2="97451"/>
                        <a14:backgroundMark x1="33900" y1="94903" x2="33900" y2="94903"/>
                        <a14:backgroundMark x1="29100" y1="93253" x2="29100" y2="93253"/>
                        <a14:backgroundMark x1="17200" y1="91604" x2="17200" y2="91604"/>
                        <a14:backgroundMark x1="29700" y1="83958" x2="29700" y2="83958"/>
                        <a14:backgroundMark x1="32800" y1="82759" x2="32800" y2="82759"/>
                        <a14:backgroundMark x1="31100" y1="75562" x2="31100" y2="75562"/>
                        <a14:backgroundMark x1="29900" y1="70765" x2="29900" y2="70765"/>
                        <a14:backgroundMark x1="30800" y1="73313" x2="30800" y2="73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131" y="1510318"/>
            <a:ext cx="1787675" cy="119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782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144383"/>
            <a:ext cx="10992678" cy="10807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332748"/>
            <a:ext cx="3843668" cy="3352434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42602" y="4207326"/>
            <a:ext cx="389307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1,0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млн руб. 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на одного получателя поддержки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Размер субсидии не более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70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% от фактически произведенных затрат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606441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92403" y="2681552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7267384" y="4447748"/>
            <a:ext cx="37781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Субсидия предоставляется для субъектов МСП – производителей товаров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174166" y="1485123"/>
            <a:ext cx="6741908" cy="703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latin typeface="+mj-lt"/>
                <a:ea typeface="+mj-ea"/>
                <a:cs typeface="+mj-cs"/>
              </a:rPr>
              <a:t>Частичная </a:t>
            </a:r>
            <a:r>
              <a:rPr lang="ru-RU" b="1" dirty="0">
                <a:latin typeface="+mj-lt"/>
                <a:ea typeface="+mj-ea"/>
                <a:cs typeface="+mj-cs"/>
              </a:rPr>
              <a:t>компенсация затрат субъектам МСП, осуществляющим деятельность в области ремесел, народных художественных промыслов, сельского и экологического туризма, на цели, определяемые Правительством Московской области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27196" y="839266"/>
            <a:ext cx="8605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Подпрограмма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«Развитие малого и среднего предпринимательства» государственной программы «Предпринимательство Подмосковья»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308302" y="968097"/>
            <a:ext cx="0" cy="484826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57"/>
          <p:cNvSpPr/>
          <p:nvPr/>
        </p:nvSpPr>
        <p:spPr bwMode="auto">
          <a:xfrm>
            <a:off x="6843364" y="3332749"/>
            <a:ext cx="3973313" cy="3352432"/>
          </a:xfrm>
          <a:prstGeom prst="roundRect">
            <a:avLst>
              <a:gd name="adj" fmla="val 5825"/>
            </a:avLst>
          </a:prstGeom>
          <a:solidFill>
            <a:srgbClr val="CC33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직사각형 57"/>
          <p:cNvSpPr/>
          <p:nvPr/>
        </p:nvSpPr>
        <p:spPr bwMode="auto">
          <a:xfrm>
            <a:off x="6843364" y="2570345"/>
            <a:ext cx="3973313" cy="632522"/>
          </a:xfrm>
          <a:prstGeom prst="roundRect">
            <a:avLst>
              <a:gd name="adj" fmla="val 19824"/>
            </a:avLst>
          </a:prstGeom>
          <a:solidFill>
            <a:srgbClr val="8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7545120" y="2547738"/>
            <a:ext cx="28621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НАПРАВЛЕНИЯ ФИНАНСИРОВАНИЯ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7038554" y="3306877"/>
            <a:ext cx="3778124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азвитие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товаропроводящей сети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арендные платежи, выкуп помещения, ремонт, приобретение основных средств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риобретение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сырья, расходных материалов и инструментов для изготовления изделий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НХП и ремесел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ервый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взнос (аванс) по договорам лизинга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оборудования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риобретение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оборудования в целях создания, и (или) развития либо модернизации производства товаров;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роценты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по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кредиту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 descr="http://www.orel-adm.ru/images/%D1%80%D0%B5%D0%BC%D0%B5%D1%81%D0%BB%D0%BE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41" b="91445" l="2191" r="96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61604" y="1547151"/>
            <a:ext cx="1333017" cy="109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370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Налоговые льготы для МСП</a:t>
            </a:r>
          </a:p>
        </p:txBody>
      </p:sp>
      <p:sp>
        <p:nvSpPr>
          <p:cNvPr id="17" name="자유형 38"/>
          <p:cNvSpPr/>
          <p:nvPr/>
        </p:nvSpPr>
        <p:spPr>
          <a:xfrm>
            <a:off x="2037111" y="2034388"/>
            <a:ext cx="2107995" cy="2107995"/>
          </a:xfrm>
          <a:custGeom>
            <a:avLst/>
            <a:gdLst>
              <a:gd name="connsiteX0" fmla="*/ 0 w 2438400"/>
              <a:gd name="connsiteY0" fmla="*/ 1219200 h 2438400"/>
              <a:gd name="connsiteX1" fmla="*/ 357097 w 2438400"/>
              <a:gd name="connsiteY1" fmla="*/ 357096 h 2438400"/>
              <a:gd name="connsiteX2" fmla="*/ 1219202 w 2438400"/>
              <a:gd name="connsiteY2" fmla="*/ 2 h 2438400"/>
              <a:gd name="connsiteX3" fmla="*/ 2081306 w 2438400"/>
              <a:gd name="connsiteY3" fmla="*/ 357099 h 2438400"/>
              <a:gd name="connsiteX4" fmla="*/ 2438400 w 2438400"/>
              <a:gd name="connsiteY4" fmla="*/ 1219204 h 2438400"/>
              <a:gd name="connsiteX5" fmla="*/ 2081304 w 2438400"/>
              <a:gd name="connsiteY5" fmla="*/ 2081309 h 2438400"/>
              <a:gd name="connsiteX6" fmla="*/ 1219199 w 2438400"/>
              <a:gd name="connsiteY6" fmla="*/ 2438404 h 2438400"/>
              <a:gd name="connsiteX7" fmla="*/ 357094 w 2438400"/>
              <a:gd name="connsiteY7" fmla="*/ 2081308 h 2438400"/>
              <a:gd name="connsiteX8" fmla="*/ -1 w 2438400"/>
              <a:gd name="connsiteY8" fmla="*/ 1219203 h 2438400"/>
              <a:gd name="connsiteX9" fmla="*/ 0 w 2438400"/>
              <a:gd name="connsiteY9" fmla="*/ 12192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2438400">
                <a:moveTo>
                  <a:pt x="0" y="1219200"/>
                </a:moveTo>
                <a:cubicBezTo>
                  <a:pt x="0" y="895848"/>
                  <a:pt x="128452" y="585740"/>
                  <a:pt x="357097" y="357096"/>
                </a:cubicBezTo>
                <a:cubicBezTo>
                  <a:pt x="585742" y="128452"/>
                  <a:pt x="895850" y="1"/>
                  <a:pt x="1219202" y="2"/>
                </a:cubicBezTo>
                <a:cubicBezTo>
                  <a:pt x="1542554" y="2"/>
                  <a:pt x="1852662" y="128454"/>
                  <a:pt x="2081306" y="357099"/>
                </a:cubicBezTo>
                <a:cubicBezTo>
                  <a:pt x="2309950" y="585744"/>
                  <a:pt x="2438401" y="895852"/>
                  <a:pt x="2438400" y="1219204"/>
                </a:cubicBezTo>
                <a:cubicBezTo>
                  <a:pt x="2438400" y="1542556"/>
                  <a:pt x="2309949" y="1852664"/>
                  <a:pt x="2081304" y="2081309"/>
                </a:cubicBezTo>
                <a:cubicBezTo>
                  <a:pt x="1852659" y="2309953"/>
                  <a:pt x="1542551" y="2438404"/>
                  <a:pt x="1219199" y="2438404"/>
                </a:cubicBezTo>
                <a:cubicBezTo>
                  <a:pt x="895847" y="2438404"/>
                  <a:pt x="585739" y="2309952"/>
                  <a:pt x="357094" y="2081308"/>
                </a:cubicBezTo>
                <a:cubicBezTo>
                  <a:pt x="128450" y="1852663"/>
                  <a:pt x="-1" y="1542555"/>
                  <a:pt x="-1" y="1219203"/>
                </a:cubicBezTo>
                <a:cubicBezTo>
                  <a:pt x="-1" y="1219202"/>
                  <a:pt x="0" y="1219201"/>
                  <a:pt x="0" y="1219200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45744" tIns="629920" rIns="229616" bIns="467360" numCol="1" spcCol="1270" anchor="ctr" anchorCtr="0">
            <a:noAutofit/>
          </a:bodyPr>
          <a:lstStyle/>
          <a:p>
            <a:pPr lvl="0" algn="ctr" defTabSz="28892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6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2209279" y="2076722"/>
            <a:ext cx="1754885" cy="530884"/>
          </a:xfrm>
          <a:custGeom>
            <a:avLst/>
            <a:gdLst/>
            <a:ahLst/>
            <a:cxnLst>
              <a:cxn ang="0">
                <a:pos x="0" y="1576"/>
              </a:cxn>
              <a:cxn ang="0">
                <a:pos x="50" y="1462"/>
              </a:cxn>
              <a:cxn ang="0">
                <a:pos x="108" y="1350"/>
              </a:cxn>
              <a:cxn ang="0">
                <a:pos x="170" y="1242"/>
              </a:cxn>
              <a:cxn ang="0">
                <a:pos x="238" y="1138"/>
              </a:cxn>
              <a:cxn ang="0">
                <a:pos x="310" y="1036"/>
              </a:cxn>
              <a:cxn ang="0">
                <a:pos x="386" y="940"/>
              </a:cxn>
              <a:cxn ang="0">
                <a:pos x="468" y="846"/>
              </a:cxn>
              <a:cxn ang="0">
                <a:pos x="552" y="756"/>
              </a:cxn>
              <a:cxn ang="0">
                <a:pos x="596" y="712"/>
              </a:cxn>
              <a:cxn ang="0">
                <a:pos x="688" y="630"/>
              </a:cxn>
              <a:cxn ang="0">
                <a:pos x="784" y="550"/>
              </a:cxn>
              <a:cxn ang="0">
                <a:pos x="884" y="476"/>
              </a:cxn>
              <a:cxn ang="0">
                <a:pos x="986" y="406"/>
              </a:cxn>
              <a:cxn ang="0">
                <a:pos x="1092" y="342"/>
              </a:cxn>
              <a:cxn ang="0">
                <a:pos x="1202" y="282"/>
              </a:cxn>
              <a:cxn ang="0">
                <a:pos x="1316" y="228"/>
              </a:cxn>
              <a:cxn ang="0">
                <a:pos x="1374" y="202"/>
              </a:cxn>
              <a:cxn ang="0">
                <a:pos x="1490" y="156"/>
              </a:cxn>
              <a:cxn ang="0">
                <a:pos x="1610" y="116"/>
              </a:cxn>
              <a:cxn ang="0">
                <a:pos x="1732" y="80"/>
              </a:cxn>
              <a:cxn ang="0">
                <a:pos x="1858" y="52"/>
              </a:cxn>
              <a:cxn ang="0">
                <a:pos x="1984" y="30"/>
              </a:cxn>
              <a:cxn ang="0">
                <a:pos x="2114" y="12"/>
              </a:cxn>
              <a:cxn ang="0">
                <a:pos x="2246" y="2"/>
              </a:cxn>
              <a:cxn ang="0">
                <a:pos x="2378" y="0"/>
              </a:cxn>
              <a:cxn ang="0">
                <a:pos x="2444" y="0"/>
              </a:cxn>
              <a:cxn ang="0">
                <a:pos x="2576" y="8"/>
              </a:cxn>
              <a:cxn ang="0">
                <a:pos x="2706" y="20"/>
              </a:cxn>
              <a:cxn ang="0">
                <a:pos x="2834" y="40"/>
              </a:cxn>
              <a:cxn ang="0">
                <a:pos x="2962" y="66"/>
              </a:cxn>
              <a:cxn ang="0">
                <a:pos x="3084" y="98"/>
              </a:cxn>
              <a:cxn ang="0">
                <a:pos x="3206" y="136"/>
              </a:cxn>
              <a:cxn ang="0">
                <a:pos x="3324" y="178"/>
              </a:cxn>
              <a:cxn ang="0">
                <a:pos x="3382" y="202"/>
              </a:cxn>
              <a:cxn ang="0">
                <a:pos x="3498" y="254"/>
              </a:cxn>
              <a:cxn ang="0">
                <a:pos x="3608" y="312"/>
              </a:cxn>
              <a:cxn ang="0">
                <a:pos x="3716" y="374"/>
              </a:cxn>
              <a:cxn ang="0">
                <a:pos x="3822" y="440"/>
              </a:cxn>
              <a:cxn ang="0">
                <a:pos x="3922" y="512"/>
              </a:cxn>
              <a:cxn ang="0">
                <a:pos x="4020" y="590"/>
              </a:cxn>
              <a:cxn ang="0">
                <a:pos x="4114" y="670"/>
              </a:cxn>
              <a:cxn ang="0">
                <a:pos x="4204" y="756"/>
              </a:cxn>
              <a:cxn ang="0">
                <a:pos x="4246" y="800"/>
              </a:cxn>
              <a:cxn ang="0">
                <a:pos x="4330" y="892"/>
              </a:cxn>
              <a:cxn ang="0">
                <a:pos x="4410" y="988"/>
              </a:cxn>
              <a:cxn ang="0">
                <a:pos x="4484" y="1086"/>
              </a:cxn>
              <a:cxn ang="0">
                <a:pos x="4552" y="1190"/>
              </a:cxn>
              <a:cxn ang="0">
                <a:pos x="4618" y="1296"/>
              </a:cxn>
              <a:cxn ang="0">
                <a:pos x="4678" y="1406"/>
              </a:cxn>
              <a:cxn ang="0">
                <a:pos x="4732" y="1518"/>
              </a:cxn>
              <a:cxn ang="0">
                <a:pos x="0" y="1576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2562888" y="2174975"/>
            <a:ext cx="276983" cy="27488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4" name="그룹 41"/>
          <p:cNvGrpSpPr/>
          <p:nvPr/>
        </p:nvGrpSpPr>
        <p:grpSpPr>
          <a:xfrm>
            <a:off x="5942412" y="1368169"/>
            <a:ext cx="5086064" cy="1583066"/>
            <a:chOff x="6958505" y="1493786"/>
            <a:chExt cx="2129455" cy="1227712"/>
          </a:xfr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</p:grpSpPr>
        <p:sp>
          <p:nvSpPr>
            <p:cNvPr id="25" name="모서리가 둥근 직사각형 25"/>
            <p:cNvSpPr/>
            <p:nvPr/>
          </p:nvSpPr>
          <p:spPr>
            <a:xfrm>
              <a:off x="6967179" y="1493786"/>
              <a:ext cx="2070231" cy="1227712"/>
            </a:xfrm>
            <a:prstGeom prst="roundRect">
              <a:avLst>
                <a:gd name="adj" fmla="val 7000"/>
              </a:avLst>
            </a:prstGeom>
            <a:grpFill/>
            <a:ln>
              <a:noFill/>
            </a:ln>
            <a:effectLst/>
            <a:scene3d>
              <a:camera prst="obliqueBottomRight"/>
              <a:lightRig rig="balanced" dir="t"/>
            </a:scene3d>
            <a:sp3d prstMaterial="plastic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6" name="그룹 46"/>
            <p:cNvGrpSpPr>
              <a:grpSpLocks/>
            </p:cNvGrpSpPr>
            <p:nvPr/>
          </p:nvGrpSpPr>
          <p:grpSpPr bwMode="auto">
            <a:xfrm>
              <a:off x="6958505" y="1510449"/>
              <a:ext cx="2129455" cy="1169579"/>
              <a:chOff x="1411094" y="1592862"/>
              <a:chExt cx="2130243" cy="1171151"/>
            </a:xfrm>
            <a:grpFill/>
          </p:grpSpPr>
          <p:sp>
            <p:nvSpPr>
              <p:cNvPr id="27" name="TextBox 26"/>
              <p:cNvSpPr txBox="1">
                <a:spLocks noChangeArrowheads="1"/>
              </p:cNvSpPr>
              <p:nvPr/>
            </p:nvSpPr>
            <p:spPr bwMode="auto">
              <a:xfrm>
                <a:off x="1411094" y="1592862"/>
                <a:ext cx="2070866" cy="2629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Упрощенная система налогообложения 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 bwMode="auto">
              <a:xfrm>
                <a:off x="1427593" y="1855774"/>
                <a:ext cx="2113744" cy="90823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Налоговая ставка </a:t>
                </a:r>
              </a:p>
              <a:p>
                <a:pPr algn="ctr"/>
                <a:r>
                  <a:rPr lang="ru-RU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доход – расход = 10  % для 39 видов деятельности</a:t>
                </a:r>
              </a:p>
              <a:p>
                <a:pPr algn="ctr"/>
                <a:r>
                  <a:rPr lang="ru-RU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Действует до 31.12.2018</a:t>
                </a:r>
              </a:p>
              <a:p>
                <a:pPr algn="ctr"/>
                <a:r>
                  <a:rPr lang="ru-RU" sz="14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 (Закон МО от 09.04.2015 № 48/2015-ОЗ)</a:t>
                </a:r>
                <a:endParaRPr lang="ru-RU" sz="14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cs typeface="Arial" pitchFamily="34" charset="0"/>
                </a:endParaRPr>
              </a:p>
              <a:p>
                <a:pPr algn="ctr"/>
                <a:r>
                  <a:rPr lang="ru-RU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Льгота предоставляется автоматически</a:t>
                </a:r>
                <a:endParaRPr kumimoji="0" lang="en-US" altLang="ko-KR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endParaRPr>
              </a:p>
            </p:txBody>
          </p:sp>
        </p:grpSp>
      </p:grpSp>
      <p:grpSp>
        <p:nvGrpSpPr>
          <p:cNvPr id="29" name="그룹 43"/>
          <p:cNvGrpSpPr/>
          <p:nvPr/>
        </p:nvGrpSpPr>
        <p:grpSpPr>
          <a:xfrm>
            <a:off x="5933954" y="3168368"/>
            <a:ext cx="5160419" cy="1584176"/>
            <a:chOff x="6983413" y="3293124"/>
            <a:chExt cx="2160587" cy="1228572"/>
          </a:xfrm>
        </p:grpSpPr>
        <p:sp>
          <p:nvSpPr>
            <p:cNvPr id="30" name="모서리가 둥근 직사각형 29"/>
            <p:cNvSpPr/>
            <p:nvPr/>
          </p:nvSpPr>
          <p:spPr>
            <a:xfrm>
              <a:off x="7015938" y="3293985"/>
              <a:ext cx="2070230" cy="1227711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chemeClr val="tx2">
                    <a:lumMod val="75000"/>
                  </a:schemeClr>
                </a:gs>
                <a:gs pos="80000">
                  <a:schemeClr val="tx2">
                    <a:lumMod val="75000"/>
                  </a:schemeClr>
                </a:gs>
                <a:gs pos="100000">
                  <a:srgbClr val="2A65AC"/>
                </a:gs>
              </a:gsLst>
              <a:lin ang="16200000" scaled="0"/>
            </a:gradFill>
            <a:ln>
              <a:noFill/>
            </a:ln>
            <a:effectLst/>
            <a:scene3d>
              <a:camera prst="obliqueBottomRight"/>
              <a:lightRig rig="balanced" dir="t"/>
            </a:scene3d>
            <a:sp3d prstMaterial="plastic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6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1" name="그룹 49"/>
            <p:cNvGrpSpPr>
              <a:grpSpLocks/>
            </p:cNvGrpSpPr>
            <p:nvPr/>
          </p:nvGrpSpPr>
          <p:grpSpPr bwMode="auto">
            <a:xfrm>
              <a:off x="6983413" y="3293124"/>
              <a:ext cx="2160587" cy="1172729"/>
              <a:chOff x="1411094" y="1575312"/>
              <a:chExt cx="2159799" cy="1174305"/>
            </a:xfrm>
          </p:grpSpPr>
          <p:sp>
            <p:nvSpPr>
              <p:cNvPr id="32" name="TextBox 62"/>
              <p:cNvSpPr txBox="1">
                <a:spLocks noChangeArrowheads="1"/>
              </p:cNvSpPr>
              <p:nvPr/>
            </p:nvSpPr>
            <p:spPr bwMode="auto">
              <a:xfrm>
                <a:off x="1411094" y="1575312"/>
                <a:ext cx="2092733" cy="2629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Патентная система налогообложения</a:t>
                </a:r>
                <a:endParaRPr kumimoji="0" lang="en-US" altLang="ko-K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맑은 고딕" pitchFamily="50" charset="-127"/>
                  <a:cs typeface="Arial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 bwMode="auto">
              <a:xfrm>
                <a:off x="1457114" y="1841379"/>
                <a:ext cx="2113779" cy="9082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«Налоговые каникулы» ( 37 видов деятельности)</a:t>
                </a:r>
              </a:p>
              <a:p>
                <a:r>
                  <a:rPr lang="ru-RU" sz="1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Налоговая ставка 0 % для впервые зарегистрированных ИП  на 2 года (производственная, социальная   + с 1 января 2016 бытовые услуги населению)</a:t>
                </a:r>
              </a:p>
              <a:p>
                <a:pPr algn="ctr"/>
                <a:r>
                  <a:rPr lang="ru-RU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 Льгота предоставляется по письменному заявлению </a:t>
                </a:r>
              </a:p>
            </p:txBody>
          </p:sp>
        </p:grpSp>
      </p:grpSp>
      <p:grpSp>
        <p:nvGrpSpPr>
          <p:cNvPr id="34" name="그룹 40"/>
          <p:cNvGrpSpPr/>
          <p:nvPr/>
        </p:nvGrpSpPr>
        <p:grpSpPr>
          <a:xfrm>
            <a:off x="5909796" y="4969675"/>
            <a:ext cx="5156631" cy="1583065"/>
            <a:chOff x="6958505" y="4824155"/>
            <a:chExt cx="2159000" cy="1227711"/>
          </a:xfr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</p:grpSpPr>
        <p:sp>
          <p:nvSpPr>
            <p:cNvPr id="35" name="모서리가 둥근 직사각형 33"/>
            <p:cNvSpPr/>
            <p:nvPr/>
          </p:nvSpPr>
          <p:spPr>
            <a:xfrm>
              <a:off x="7013295" y="4824155"/>
              <a:ext cx="2070230" cy="1227711"/>
            </a:xfrm>
            <a:prstGeom prst="roundRect">
              <a:avLst>
                <a:gd name="adj" fmla="val 7000"/>
              </a:avLst>
            </a:prstGeom>
            <a:grpFill/>
            <a:ln>
              <a:noFill/>
            </a:ln>
            <a:effectLst/>
            <a:scene3d>
              <a:camera prst="obliqueBottomRight"/>
              <a:lightRig rig="balanced" dir="t"/>
            </a:scene3d>
            <a:sp3d prstMaterial="plastic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6" name="그룹 53"/>
            <p:cNvGrpSpPr>
              <a:grpSpLocks/>
            </p:cNvGrpSpPr>
            <p:nvPr/>
          </p:nvGrpSpPr>
          <p:grpSpPr bwMode="auto">
            <a:xfrm>
              <a:off x="6958505" y="4839960"/>
              <a:ext cx="2159000" cy="1113733"/>
              <a:chOff x="1411094" y="1592000"/>
              <a:chExt cx="2159799" cy="1115230"/>
            </a:xfrm>
            <a:grpFill/>
          </p:grpSpPr>
          <p:sp>
            <p:nvSpPr>
              <p:cNvPr id="37" name="TextBox 62"/>
              <p:cNvSpPr txBox="1">
                <a:spLocks noChangeArrowheads="1"/>
              </p:cNvSpPr>
              <p:nvPr/>
            </p:nvSpPr>
            <p:spPr bwMode="auto">
              <a:xfrm>
                <a:off x="1411094" y="1592000"/>
                <a:ext cx="2115333" cy="2629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600" b="1" dirty="0"/>
                  <a:t>Единый налог на вмененный доход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 bwMode="auto">
              <a:xfrm>
                <a:off x="1457148" y="1798992"/>
                <a:ext cx="2113745" cy="9082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«Налоговые каникулы» (49 видов деятельности)</a:t>
                </a:r>
              </a:p>
              <a:p>
                <a:r>
                  <a:rPr lang="ru-RU" sz="1400" dirty="0"/>
                  <a:t>Налоговая ставка 0 % для впервые зарегистрированных ИП  на 2 года (производственная, социальная и (или) научная сферы  + с 1 января 2016 бытовые услуги населению)</a:t>
                </a:r>
                <a:r>
                  <a:rPr lang="ru-RU" sz="1400" b="1" dirty="0">
                    <a:cs typeface="Arial" pitchFamily="34" charset="0"/>
                  </a:rPr>
                  <a:t> </a:t>
                </a:r>
              </a:p>
              <a:p>
                <a:pPr algn="ctr"/>
                <a:r>
                  <a:rPr lang="ru-RU" sz="1400" b="1" dirty="0">
                    <a:cs typeface="Arial" pitchFamily="34" charset="0"/>
                  </a:rPr>
                  <a:t>Льгота предоставляется по письменному заявлению </a:t>
                </a:r>
              </a:p>
            </p:txBody>
          </p:sp>
        </p:grpSp>
      </p:grpSp>
      <p:sp>
        <p:nvSpPr>
          <p:cNvPr id="39" name="자유형 9"/>
          <p:cNvSpPr/>
          <p:nvPr/>
        </p:nvSpPr>
        <p:spPr>
          <a:xfrm>
            <a:off x="2613733" y="3014524"/>
            <a:ext cx="2107995" cy="2107995"/>
          </a:xfrm>
          <a:custGeom>
            <a:avLst/>
            <a:gdLst>
              <a:gd name="connsiteX0" fmla="*/ 0 w 2438400"/>
              <a:gd name="connsiteY0" fmla="*/ 1219200 h 2438400"/>
              <a:gd name="connsiteX1" fmla="*/ 357097 w 2438400"/>
              <a:gd name="connsiteY1" fmla="*/ 357096 h 2438400"/>
              <a:gd name="connsiteX2" fmla="*/ 1219202 w 2438400"/>
              <a:gd name="connsiteY2" fmla="*/ 2 h 2438400"/>
              <a:gd name="connsiteX3" fmla="*/ 2081306 w 2438400"/>
              <a:gd name="connsiteY3" fmla="*/ 357099 h 2438400"/>
              <a:gd name="connsiteX4" fmla="*/ 2438400 w 2438400"/>
              <a:gd name="connsiteY4" fmla="*/ 1219204 h 2438400"/>
              <a:gd name="connsiteX5" fmla="*/ 2081304 w 2438400"/>
              <a:gd name="connsiteY5" fmla="*/ 2081309 h 2438400"/>
              <a:gd name="connsiteX6" fmla="*/ 1219199 w 2438400"/>
              <a:gd name="connsiteY6" fmla="*/ 2438404 h 2438400"/>
              <a:gd name="connsiteX7" fmla="*/ 357094 w 2438400"/>
              <a:gd name="connsiteY7" fmla="*/ 2081308 h 2438400"/>
              <a:gd name="connsiteX8" fmla="*/ -1 w 2438400"/>
              <a:gd name="connsiteY8" fmla="*/ 1219203 h 2438400"/>
              <a:gd name="connsiteX9" fmla="*/ 0 w 2438400"/>
              <a:gd name="connsiteY9" fmla="*/ 12192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2438400">
                <a:moveTo>
                  <a:pt x="0" y="1219200"/>
                </a:moveTo>
                <a:cubicBezTo>
                  <a:pt x="0" y="895848"/>
                  <a:pt x="128452" y="585740"/>
                  <a:pt x="357097" y="357096"/>
                </a:cubicBezTo>
                <a:cubicBezTo>
                  <a:pt x="585742" y="128452"/>
                  <a:pt x="895850" y="1"/>
                  <a:pt x="1219202" y="2"/>
                </a:cubicBezTo>
                <a:cubicBezTo>
                  <a:pt x="1542554" y="2"/>
                  <a:pt x="1852662" y="128454"/>
                  <a:pt x="2081306" y="357099"/>
                </a:cubicBezTo>
                <a:cubicBezTo>
                  <a:pt x="2309950" y="585744"/>
                  <a:pt x="2438401" y="895852"/>
                  <a:pt x="2438400" y="1219204"/>
                </a:cubicBezTo>
                <a:cubicBezTo>
                  <a:pt x="2438400" y="1542556"/>
                  <a:pt x="2309949" y="1852664"/>
                  <a:pt x="2081304" y="2081309"/>
                </a:cubicBezTo>
                <a:cubicBezTo>
                  <a:pt x="1852659" y="2309953"/>
                  <a:pt x="1542551" y="2438404"/>
                  <a:pt x="1219199" y="2438404"/>
                </a:cubicBezTo>
                <a:cubicBezTo>
                  <a:pt x="895847" y="2438404"/>
                  <a:pt x="585739" y="2309952"/>
                  <a:pt x="357094" y="2081308"/>
                </a:cubicBezTo>
                <a:cubicBezTo>
                  <a:pt x="128450" y="1852663"/>
                  <a:pt x="-1" y="1542555"/>
                  <a:pt x="-1" y="1219203"/>
                </a:cubicBezTo>
                <a:cubicBezTo>
                  <a:pt x="-1" y="1219202"/>
                  <a:pt x="0" y="1219201"/>
                  <a:pt x="0" y="121920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45744" tIns="629920" rIns="229616" bIns="467360" numCol="1" spcCol="1270" anchor="ctr" anchorCtr="0">
            <a:noAutofit/>
          </a:bodyPr>
          <a:lstStyle/>
          <a:p>
            <a:pPr lvl="0" algn="ctr" defTabSz="28892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6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자유형 10"/>
          <p:cNvSpPr/>
          <p:nvPr/>
        </p:nvSpPr>
        <p:spPr>
          <a:xfrm>
            <a:off x="1483467" y="3014524"/>
            <a:ext cx="2107995" cy="2107995"/>
          </a:xfrm>
          <a:custGeom>
            <a:avLst/>
            <a:gdLst>
              <a:gd name="connsiteX0" fmla="*/ 0 w 2438400"/>
              <a:gd name="connsiteY0" fmla="*/ 1219200 h 2438400"/>
              <a:gd name="connsiteX1" fmla="*/ 357097 w 2438400"/>
              <a:gd name="connsiteY1" fmla="*/ 357096 h 2438400"/>
              <a:gd name="connsiteX2" fmla="*/ 1219202 w 2438400"/>
              <a:gd name="connsiteY2" fmla="*/ 2 h 2438400"/>
              <a:gd name="connsiteX3" fmla="*/ 2081306 w 2438400"/>
              <a:gd name="connsiteY3" fmla="*/ 357099 h 2438400"/>
              <a:gd name="connsiteX4" fmla="*/ 2438400 w 2438400"/>
              <a:gd name="connsiteY4" fmla="*/ 1219204 h 2438400"/>
              <a:gd name="connsiteX5" fmla="*/ 2081304 w 2438400"/>
              <a:gd name="connsiteY5" fmla="*/ 2081309 h 2438400"/>
              <a:gd name="connsiteX6" fmla="*/ 1219199 w 2438400"/>
              <a:gd name="connsiteY6" fmla="*/ 2438404 h 2438400"/>
              <a:gd name="connsiteX7" fmla="*/ 357094 w 2438400"/>
              <a:gd name="connsiteY7" fmla="*/ 2081308 h 2438400"/>
              <a:gd name="connsiteX8" fmla="*/ -1 w 2438400"/>
              <a:gd name="connsiteY8" fmla="*/ 1219203 h 2438400"/>
              <a:gd name="connsiteX9" fmla="*/ 0 w 2438400"/>
              <a:gd name="connsiteY9" fmla="*/ 12192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2438400">
                <a:moveTo>
                  <a:pt x="0" y="1219200"/>
                </a:moveTo>
                <a:cubicBezTo>
                  <a:pt x="0" y="895848"/>
                  <a:pt x="128452" y="585740"/>
                  <a:pt x="357097" y="357096"/>
                </a:cubicBezTo>
                <a:cubicBezTo>
                  <a:pt x="585742" y="128452"/>
                  <a:pt x="895850" y="1"/>
                  <a:pt x="1219202" y="2"/>
                </a:cubicBezTo>
                <a:cubicBezTo>
                  <a:pt x="1542554" y="2"/>
                  <a:pt x="1852662" y="128454"/>
                  <a:pt x="2081306" y="357099"/>
                </a:cubicBezTo>
                <a:cubicBezTo>
                  <a:pt x="2309950" y="585744"/>
                  <a:pt x="2438401" y="895852"/>
                  <a:pt x="2438400" y="1219204"/>
                </a:cubicBezTo>
                <a:cubicBezTo>
                  <a:pt x="2438400" y="1542556"/>
                  <a:pt x="2309949" y="1852664"/>
                  <a:pt x="2081304" y="2081309"/>
                </a:cubicBezTo>
                <a:cubicBezTo>
                  <a:pt x="1852659" y="2309953"/>
                  <a:pt x="1542551" y="2438404"/>
                  <a:pt x="1219199" y="2438404"/>
                </a:cubicBezTo>
                <a:cubicBezTo>
                  <a:pt x="895847" y="2438404"/>
                  <a:pt x="585739" y="2309952"/>
                  <a:pt x="357094" y="2081308"/>
                </a:cubicBezTo>
                <a:cubicBezTo>
                  <a:pt x="128450" y="1852663"/>
                  <a:pt x="-1" y="1542555"/>
                  <a:pt x="-1" y="1219203"/>
                </a:cubicBezTo>
                <a:cubicBezTo>
                  <a:pt x="-1" y="1219202"/>
                  <a:pt x="0" y="1219201"/>
                  <a:pt x="0" y="1219200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spcFirstLastPara="0" vert="horz" wrap="square" lIns="229617" tIns="629920" rIns="745743" bIns="467360" numCol="1" spcCol="1270" anchor="ctr" anchorCtr="0">
            <a:noAutofit/>
          </a:bodyPr>
          <a:lstStyle/>
          <a:p>
            <a:pPr lvl="0" algn="ctr" defTabSz="28892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6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Freeform 14"/>
          <p:cNvSpPr>
            <a:spLocks/>
          </p:cNvSpPr>
          <p:nvPr/>
        </p:nvSpPr>
        <p:spPr bwMode="auto">
          <a:xfrm>
            <a:off x="2592643" y="4093943"/>
            <a:ext cx="1010054" cy="854144"/>
          </a:xfrm>
          <a:custGeom>
            <a:avLst/>
            <a:gdLst/>
            <a:ahLst/>
            <a:cxnLst>
              <a:cxn ang="0">
                <a:pos x="537" y="143"/>
              </a:cxn>
              <a:cxn ang="0">
                <a:pos x="464" y="141"/>
              </a:cxn>
              <a:cxn ang="0">
                <a:pos x="393" y="133"/>
              </a:cxn>
              <a:cxn ang="0">
                <a:pos x="323" y="122"/>
              </a:cxn>
              <a:cxn ang="0">
                <a:pos x="255" y="106"/>
              </a:cxn>
              <a:cxn ang="0">
                <a:pos x="188" y="85"/>
              </a:cxn>
              <a:cxn ang="0">
                <a:pos x="123" y="61"/>
              </a:cxn>
              <a:cxn ang="0">
                <a:pos x="61" y="32"/>
              </a:cxn>
              <a:cxn ang="0">
                <a:pos x="1" y="0"/>
              </a:cxn>
              <a:cxn ang="0">
                <a:pos x="0" y="9"/>
              </a:cxn>
              <a:cxn ang="0">
                <a:pos x="1" y="46"/>
              </a:cxn>
              <a:cxn ang="0">
                <a:pos x="6" y="120"/>
              </a:cxn>
              <a:cxn ang="0">
                <a:pos x="16" y="191"/>
              </a:cxn>
              <a:cxn ang="0">
                <a:pos x="31" y="261"/>
              </a:cxn>
              <a:cxn ang="0">
                <a:pos x="49" y="329"/>
              </a:cxn>
              <a:cxn ang="0">
                <a:pos x="73" y="397"/>
              </a:cxn>
              <a:cxn ang="0">
                <a:pos x="100" y="461"/>
              </a:cxn>
              <a:cxn ang="0">
                <a:pos x="132" y="523"/>
              </a:cxn>
              <a:cxn ang="0">
                <a:pos x="166" y="583"/>
              </a:cxn>
              <a:cxn ang="0">
                <a:pos x="205" y="640"/>
              </a:cxn>
              <a:cxn ang="0">
                <a:pos x="248" y="695"/>
              </a:cxn>
              <a:cxn ang="0">
                <a:pos x="294" y="746"/>
              </a:cxn>
              <a:cxn ang="0">
                <a:pos x="343" y="795"/>
              </a:cxn>
              <a:cxn ang="0">
                <a:pos x="395" y="840"/>
              </a:cxn>
              <a:cxn ang="0">
                <a:pos x="450" y="882"/>
              </a:cxn>
              <a:cxn ang="0">
                <a:pos x="508" y="920"/>
              </a:cxn>
              <a:cxn ang="0">
                <a:pos x="537" y="938"/>
              </a:cxn>
              <a:cxn ang="0">
                <a:pos x="596" y="902"/>
              </a:cxn>
              <a:cxn ang="0">
                <a:pos x="652" y="861"/>
              </a:cxn>
              <a:cxn ang="0">
                <a:pos x="705" y="818"/>
              </a:cxn>
              <a:cxn ang="0">
                <a:pos x="756" y="770"/>
              </a:cxn>
              <a:cxn ang="0">
                <a:pos x="803" y="721"/>
              </a:cxn>
              <a:cxn ang="0">
                <a:pos x="848" y="667"/>
              </a:cxn>
              <a:cxn ang="0">
                <a:pos x="889" y="611"/>
              </a:cxn>
              <a:cxn ang="0">
                <a:pos x="926" y="553"/>
              </a:cxn>
              <a:cxn ang="0">
                <a:pos x="959" y="492"/>
              </a:cxn>
              <a:cxn ang="0">
                <a:pos x="989" y="428"/>
              </a:cxn>
              <a:cxn ang="0">
                <a:pos x="1014" y="363"/>
              </a:cxn>
              <a:cxn ang="0">
                <a:pos x="1035" y="295"/>
              </a:cxn>
              <a:cxn ang="0">
                <a:pos x="1052" y="226"/>
              </a:cxn>
              <a:cxn ang="0">
                <a:pos x="1063" y="155"/>
              </a:cxn>
              <a:cxn ang="0">
                <a:pos x="1071" y="83"/>
              </a:cxn>
              <a:cxn ang="0">
                <a:pos x="1074" y="9"/>
              </a:cxn>
              <a:cxn ang="0">
                <a:pos x="1073" y="0"/>
              </a:cxn>
              <a:cxn ang="0">
                <a:pos x="1043" y="16"/>
              </a:cxn>
              <a:cxn ang="0">
                <a:pos x="982" y="47"/>
              </a:cxn>
              <a:cxn ang="0">
                <a:pos x="918" y="73"/>
              </a:cxn>
              <a:cxn ang="0">
                <a:pos x="853" y="95"/>
              </a:cxn>
              <a:cxn ang="0">
                <a:pos x="786" y="114"/>
              </a:cxn>
              <a:cxn ang="0">
                <a:pos x="716" y="128"/>
              </a:cxn>
              <a:cxn ang="0">
                <a:pos x="645" y="138"/>
              </a:cxn>
              <a:cxn ang="0">
                <a:pos x="574" y="143"/>
              </a:cxn>
              <a:cxn ang="0">
                <a:pos x="537" y="143"/>
              </a:cxn>
            </a:cxnLst>
            <a:rect l="0" t="0" r="r" b="b"/>
            <a:pathLst>
              <a:path w="1074" h="938">
                <a:moveTo>
                  <a:pt x="537" y="143"/>
                </a:moveTo>
                <a:lnTo>
                  <a:pt x="537" y="143"/>
                </a:lnTo>
                <a:lnTo>
                  <a:pt x="500" y="143"/>
                </a:lnTo>
                <a:lnTo>
                  <a:pt x="464" y="141"/>
                </a:lnTo>
                <a:lnTo>
                  <a:pt x="429" y="138"/>
                </a:lnTo>
                <a:lnTo>
                  <a:pt x="393" y="133"/>
                </a:lnTo>
                <a:lnTo>
                  <a:pt x="358" y="128"/>
                </a:lnTo>
                <a:lnTo>
                  <a:pt x="323" y="122"/>
                </a:lnTo>
                <a:lnTo>
                  <a:pt x="288" y="114"/>
                </a:lnTo>
                <a:lnTo>
                  <a:pt x="255" y="106"/>
                </a:lnTo>
                <a:lnTo>
                  <a:pt x="221" y="95"/>
                </a:lnTo>
                <a:lnTo>
                  <a:pt x="188" y="85"/>
                </a:lnTo>
                <a:lnTo>
                  <a:pt x="156" y="73"/>
                </a:lnTo>
                <a:lnTo>
                  <a:pt x="123" y="61"/>
                </a:lnTo>
                <a:lnTo>
                  <a:pt x="92" y="47"/>
                </a:lnTo>
                <a:lnTo>
                  <a:pt x="61" y="32"/>
                </a:lnTo>
                <a:lnTo>
                  <a:pt x="31" y="16"/>
                </a:lnTo>
                <a:lnTo>
                  <a:pt x="1" y="0"/>
                </a:ln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46"/>
                </a:lnTo>
                <a:lnTo>
                  <a:pt x="3" y="83"/>
                </a:lnTo>
                <a:lnTo>
                  <a:pt x="6" y="120"/>
                </a:lnTo>
                <a:lnTo>
                  <a:pt x="11" y="155"/>
                </a:lnTo>
                <a:lnTo>
                  <a:pt x="16" y="191"/>
                </a:lnTo>
                <a:lnTo>
                  <a:pt x="22" y="226"/>
                </a:lnTo>
                <a:lnTo>
                  <a:pt x="31" y="261"/>
                </a:lnTo>
                <a:lnTo>
                  <a:pt x="39" y="295"/>
                </a:lnTo>
                <a:lnTo>
                  <a:pt x="49" y="329"/>
                </a:lnTo>
                <a:lnTo>
                  <a:pt x="60" y="363"/>
                </a:lnTo>
                <a:lnTo>
                  <a:pt x="73" y="397"/>
                </a:lnTo>
                <a:lnTo>
                  <a:pt x="85" y="428"/>
                </a:lnTo>
                <a:lnTo>
                  <a:pt x="100" y="461"/>
                </a:lnTo>
                <a:lnTo>
                  <a:pt x="115" y="492"/>
                </a:lnTo>
                <a:lnTo>
                  <a:pt x="132" y="523"/>
                </a:lnTo>
                <a:lnTo>
                  <a:pt x="148" y="553"/>
                </a:lnTo>
                <a:lnTo>
                  <a:pt x="166" y="583"/>
                </a:lnTo>
                <a:lnTo>
                  <a:pt x="185" y="611"/>
                </a:lnTo>
                <a:lnTo>
                  <a:pt x="205" y="640"/>
                </a:lnTo>
                <a:lnTo>
                  <a:pt x="226" y="667"/>
                </a:lnTo>
                <a:lnTo>
                  <a:pt x="248" y="695"/>
                </a:lnTo>
                <a:lnTo>
                  <a:pt x="271" y="721"/>
                </a:lnTo>
                <a:lnTo>
                  <a:pt x="294" y="746"/>
                </a:lnTo>
                <a:lnTo>
                  <a:pt x="318" y="770"/>
                </a:lnTo>
                <a:lnTo>
                  <a:pt x="343" y="795"/>
                </a:lnTo>
                <a:lnTo>
                  <a:pt x="369" y="818"/>
                </a:lnTo>
                <a:lnTo>
                  <a:pt x="395" y="840"/>
                </a:lnTo>
                <a:lnTo>
                  <a:pt x="422" y="861"/>
                </a:lnTo>
                <a:lnTo>
                  <a:pt x="450" y="882"/>
                </a:lnTo>
                <a:lnTo>
                  <a:pt x="478" y="902"/>
                </a:lnTo>
                <a:lnTo>
                  <a:pt x="508" y="920"/>
                </a:lnTo>
                <a:lnTo>
                  <a:pt x="537" y="938"/>
                </a:lnTo>
                <a:lnTo>
                  <a:pt x="537" y="938"/>
                </a:lnTo>
                <a:lnTo>
                  <a:pt x="566" y="920"/>
                </a:lnTo>
                <a:lnTo>
                  <a:pt x="596" y="902"/>
                </a:lnTo>
                <a:lnTo>
                  <a:pt x="624" y="882"/>
                </a:lnTo>
                <a:lnTo>
                  <a:pt x="652" y="861"/>
                </a:lnTo>
                <a:lnTo>
                  <a:pt x="679" y="840"/>
                </a:lnTo>
                <a:lnTo>
                  <a:pt x="705" y="818"/>
                </a:lnTo>
                <a:lnTo>
                  <a:pt x="731" y="795"/>
                </a:lnTo>
                <a:lnTo>
                  <a:pt x="756" y="770"/>
                </a:lnTo>
                <a:lnTo>
                  <a:pt x="780" y="746"/>
                </a:lnTo>
                <a:lnTo>
                  <a:pt x="803" y="721"/>
                </a:lnTo>
                <a:lnTo>
                  <a:pt x="827" y="695"/>
                </a:lnTo>
                <a:lnTo>
                  <a:pt x="848" y="667"/>
                </a:lnTo>
                <a:lnTo>
                  <a:pt x="869" y="640"/>
                </a:lnTo>
                <a:lnTo>
                  <a:pt x="889" y="611"/>
                </a:lnTo>
                <a:lnTo>
                  <a:pt x="908" y="583"/>
                </a:lnTo>
                <a:lnTo>
                  <a:pt x="926" y="553"/>
                </a:lnTo>
                <a:lnTo>
                  <a:pt x="942" y="523"/>
                </a:lnTo>
                <a:lnTo>
                  <a:pt x="959" y="492"/>
                </a:lnTo>
                <a:lnTo>
                  <a:pt x="974" y="461"/>
                </a:lnTo>
                <a:lnTo>
                  <a:pt x="989" y="428"/>
                </a:lnTo>
                <a:lnTo>
                  <a:pt x="1001" y="397"/>
                </a:lnTo>
                <a:lnTo>
                  <a:pt x="1014" y="363"/>
                </a:lnTo>
                <a:lnTo>
                  <a:pt x="1025" y="329"/>
                </a:lnTo>
                <a:lnTo>
                  <a:pt x="1035" y="295"/>
                </a:lnTo>
                <a:lnTo>
                  <a:pt x="1043" y="261"/>
                </a:lnTo>
                <a:lnTo>
                  <a:pt x="1052" y="226"/>
                </a:lnTo>
                <a:lnTo>
                  <a:pt x="1058" y="191"/>
                </a:lnTo>
                <a:lnTo>
                  <a:pt x="1063" y="155"/>
                </a:lnTo>
                <a:lnTo>
                  <a:pt x="1068" y="120"/>
                </a:lnTo>
                <a:lnTo>
                  <a:pt x="1071" y="83"/>
                </a:lnTo>
                <a:lnTo>
                  <a:pt x="1073" y="46"/>
                </a:lnTo>
                <a:lnTo>
                  <a:pt x="1074" y="9"/>
                </a:lnTo>
                <a:lnTo>
                  <a:pt x="1074" y="9"/>
                </a:lnTo>
                <a:lnTo>
                  <a:pt x="1073" y="0"/>
                </a:lnTo>
                <a:lnTo>
                  <a:pt x="1073" y="0"/>
                </a:lnTo>
                <a:lnTo>
                  <a:pt x="1043" y="16"/>
                </a:lnTo>
                <a:lnTo>
                  <a:pt x="1013" y="32"/>
                </a:lnTo>
                <a:lnTo>
                  <a:pt x="982" y="47"/>
                </a:lnTo>
                <a:lnTo>
                  <a:pt x="951" y="61"/>
                </a:lnTo>
                <a:lnTo>
                  <a:pt x="918" y="73"/>
                </a:lnTo>
                <a:lnTo>
                  <a:pt x="886" y="85"/>
                </a:lnTo>
                <a:lnTo>
                  <a:pt x="853" y="95"/>
                </a:lnTo>
                <a:lnTo>
                  <a:pt x="819" y="106"/>
                </a:lnTo>
                <a:lnTo>
                  <a:pt x="786" y="114"/>
                </a:lnTo>
                <a:lnTo>
                  <a:pt x="751" y="122"/>
                </a:lnTo>
                <a:lnTo>
                  <a:pt x="716" y="128"/>
                </a:lnTo>
                <a:lnTo>
                  <a:pt x="681" y="133"/>
                </a:lnTo>
                <a:lnTo>
                  <a:pt x="645" y="138"/>
                </a:lnTo>
                <a:lnTo>
                  <a:pt x="610" y="141"/>
                </a:lnTo>
                <a:lnTo>
                  <a:pt x="574" y="143"/>
                </a:lnTo>
                <a:lnTo>
                  <a:pt x="537" y="143"/>
                </a:lnTo>
                <a:lnTo>
                  <a:pt x="537" y="143"/>
                </a:lnTo>
                <a:close/>
              </a:path>
            </a:pathLst>
          </a:cu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Freeform 15"/>
          <p:cNvSpPr>
            <a:spLocks/>
          </p:cNvSpPr>
          <p:nvPr/>
        </p:nvSpPr>
        <p:spPr bwMode="auto">
          <a:xfrm>
            <a:off x="2594404" y="3196946"/>
            <a:ext cx="1010579" cy="1014606"/>
          </a:xfrm>
          <a:custGeom>
            <a:avLst/>
            <a:gdLst/>
            <a:ahLst/>
            <a:cxnLst>
              <a:cxn ang="0">
                <a:pos x="536" y="0"/>
              </a:cxn>
              <a:cxn ang="0">
                <a:pos x="478" y="37"/>
              </a:cxn>
              <a:cxn ang="0">
                <a:pos x="422" y="77"/>
              </a:cxn>
              <a:cxn ang="0">
                <a:pos x="369" y="120"/>
              </a:cxn>
              <a:cxn ang="0">
                <a:pos x="318" y="167"/>
              </a:cxn>
              <a:cxn ang="0">
                <a:pos x="272" y="216"/>
              </a:cxn>
              <a:cxn ang="0">
                <a:pos x="227" y="269"/>
              </a:cxn>
              <a:cxn ang="0">
                <a:pos x="186" y="325"/>
              </a:cxn>
              <a:cxn ang="0">
                <a:pos x="150" y="383"/>
              </a:cxn>
              <a:cxn ang="0">
                <a:pos x="117" y="443"/>
              </a:cxn>
              <a:cxn ang="0">
                <a:pos x="87" y="505"/>
              </a:cxn>
              <a:cxn ang="0">
                <a:pos x="61" y="570"/>
              </a:cxn>
              <a:cxn ang="0">
                <a:pos x="40" y="636"/>
              </a:cxn>
              <a:cxn ang="0">
                <a:pos x="23" y="706"/>
              </a:cxn>
              <a:cxn ang="0">
                <a:pos x="11" y="775"/>
              </a:cxn>
              <a:cxn ang="0">
                <a:pos x="3" y="847"/>
              </a:cxn>
              <a:cxn ang="0">
                <a:pos x="0" y="921"/>
              </a:cxn>
              <a:cxn ang="0">
                <a:pos x="30" y="937"/>
              </a:cxn>
              <a:cxn ang="0">
                <a:pos x="91" y="968"/>
              </a:cxn>
              <a:cxn ang="0">
                <a:pos x="155" y="994"/>
              </a:cxn>
              <a:cxn ang="0">
                <a:pos x="220" y="1016"/>
              </a:cxn>
              <a:cxn ang="0">
                <a:pos x="287" y="1035"/>
              </a:cxn>
              <a:cxn ang="0">
                <a:pos x="357" y="1049"/>
              </a:cxn>
              <a:cxn ang="0">
                <a:pos x="428" y="1059"/>
              </a:cxn>
              <a:cxn ang="0">
                <a:pos x="499" y="1064"/>
              </a:cxn>
              <a:cxn ang="0">
                <a:pos x="536" y="1064"/>
              </a:cxn>
              <a:cxn ang="0">
                <a:pos x="609" y="1062"/>
              </a:cxn>
              <a:cxn ang="0">
                <a:pos x="680" y="1054"/>
              </a:cxn>
              <a:cxn ang="0">
                <a:pos x="750" y="1043"/>
              </a:cxn>
              <a:cxn ang="0">
                <a:pos x="818" y="1027"/>
              </a:cxn>
              <a:cxn ang="0">
                <a:pos x="885" y="1006"/>
              </a:cxn>
              <a:cxn ang="0">
                <a:pos x="950" y="982"/>
              </a:cxn>
              <a:cxn ang="0">
                <a:pos x="1012" y="953"/>
              </a:cxn>
              <a:cxn ang="0">
                <a:pos x="1072" y="921"/>
              </a:cxn>
              <a:cxn ang="0">
                <a:pos x="1071" y="884"/>
              </a:cxn>
              <a:cxn ang="0">
                <a:pos x="1066" y="811"/>
              </a:cxn>
              <a:cxn ang="0">
                <a:pos x="1056" y="741"/>
              </a:cxn>
              <a:cxn ang="0">
                <a:pos x="1040" y="671"/>
              </a:cxn>
              <a:cxn ang="0">
                <a:pos x="1021" y="603"/>
              </a:cxn>
              <a:cxn ang="0">
                <a:pos x="998" y="537"/>
              </a:cxn>
              <a:cxn ang="0">
                <a:pos x="971" y="473"/>
              </a:cxn>
              <a:cxn ang="0">
                <a:pos x="939" y="412"/>
              </a:cxn>
              <a:cxn ang="0">
                <a:pos x="905" y="353"/>
              </a:cxn>
              <a:cxn ang="0">
                <a:pos x="866" y="296"/>
              </a:cxn>
              <a:cxn ang="0">
                <a:pos x="823" y="243"/>
              </a:cxn>
              <a:cxn ang="0">
                <a:pos x="777" y="191"/>
              </a:cxn>
              <a:cxn ang="0">
                <a:pos x="729" y="144"/>
              </a:cxn>
              <a:cxn ang="0">
                <a:pos x="677" y="98"/>
              </a:cxn>
              <a:cxn ang="0">
                <a:pos x="622" y="56"/>
              </a:cxn>
              <a:cxn ang="0">
                <a:pos x="565" y="18"/>
              </a:cxn>
              <a:cxn ang="0">
                <a:pos x="536" y="0"/>
              </a:cxn>
            </a:cxnLst>
            <a:rect l="0" t="0" r="r" b="b"/>
            <a:pathLst>
              <a:path w="1072" h="1064">
                <a:moveTo>
                  <a:pt x="536" y="0"/>
                </a:moveTo>
                <a:lnTo>
                  <a:pt x="536" y="0"/>
                </a:lnTo>
                <a:lnTo>
                  <a:pt x="507" y="18"/>
                </a:lnTo>
                <a:lnTo>
                  <a:pt x="478" y="37"/>
                </a:lnTo>
                <a:lnTo>
                  <a:pt x="450" y="56"/>
                </a:lnTo>
                <a:lnTo>
                  <a:pt x="422" y="77"/>
                </a:lnTo>
                <a:lnTo>
                  <a:pt x="395" y="98"/>
                </a:lnTo>
                <a:lnTo>
                  <a:pt x="369" y="120"/>
                </a:lnTo>
                <a:lnTo>
                  <a:pt x="343" y="144"/>
                </a:lnTo>
                <a:lnTo>
                  <a:pt x="318" y="167"/>
                </a:lnTo>
                <a:lnTo>
                  <a:pt x="295" y="191"/>
                </a:lnTo>
                <a:lnTo>
                  <a:pt x="272" y="216"/>
                </a:lnTo>
                <a:lnTo>
                  <a:pt x="249" y="243"/>
                </a:lnTo>
                <a:lnTo>
                  <a:pt x="227" y="269"/>
                </a:lnTo>
                <a:lnTo>
                  <a:pt x="206" y="296"/>
                </a:lnTo>
                <a:lnTo>
                  <a:pt x="186" y="325"/>
                </a:lnTo>
                <a:lnTo>
                  <a:pt x="167" y="353"/>
                </a:lnTo>
                <a:lnTo>
                  <a:pt x="150" y="383"/>
                </a:lnTo>
                <a:lnTo>
                  <a:pt x="133" y="412"/>
                </a:lnTo>
                <a:lnTo>
                  <a:pt x="117" y="443"/>
                </a:lnTo>
                <a:lnTo>
                  <a:pt x="101" y="473"/>
                </a:lnTo>
                <a:lnTo>
                  <a:pt x="87" y="505"/>
                </a:lnTo>
                <a:lnTo>
                  <a:pt x="74" y="537"/>
                </a:lnTo>
                <a:lnTo>
                  <a:pt x="61" y="570"/>
                </a:lnTo>
                <a:lnTo>
                  <a:pt x="51" y="603"/>
                </a:lnTo>
                <a:lnTo>
                  <a:pt x="40" y="636"/>
                </a:lnTo>
                <a:lnTo>
                  <a:pt x="32" y="671"/>
                </a:lnTo>
                <a:lnTo>
                  <a:pt x="23" y="706"/>
                </a:lnTo>
                <a:lnTo>
                  <a:pt x="17" y="741"/>
                </a:lnTo>
                <a:lnTo>
                  <a:pt x="11" y="775"/>
                </a:lnTo>
                <a:lnTo>
                  <a:pt x="6" y="811"/>
                </a:lnTo>
                <a:lnTo>
                  <a:pt x="3" y="847"/>
                </a:lnTo>
                <a:lnTo>
                  <a:pt x="1" y="884"/>
                </a:lnTo>
                <a:lnTo>
                  <a:pt x="0" y="921"/>
                </a:lnTo>
                <a:lnTo>
                  <a:pt x="0" y="921"/>
                </a:lnTo>
                <a:lnTo>
                  <a:pt x="30" y="937"/>
                </a:lnTo>
                <a:lnTo>
                  <a:pt x="60" y="953"/>
                </a:lnTo>
                <a:lnTo>
                  <a:pt x="91" y="968"/>
                </a:lnTo>
                <a:lnTo>
                  <a:pt x="122" y="982"/>
                </a:lnTo>
                <a:lnTo>
                  <a:pt x="155" y="994"/>
                </a:lnTo>
                <a:lnTo>
                  <a:pt x="187" y="1006"/>
                </a:lnTo>
                <a:lnTo>
                  <a:pt x="220" y="1016"/>
                </a:lnTo>
                <a:lnTo>
                  <a:pt x="254" y="1027"/>
                </a:lnTo>
                <a:lnTo>
                  <a:pt x="287" y="1035"/>
                </a:lnTo>
                <a:lnTo>
                  <a:pt x="322" y="1043"/>
                </a:lnTo>
                <a:lnTo>
                  <a:pt x="357" y="1049"/>
                </a:lnTo>
                <a:lnTo>
                  <a:pt x="392" y="1054"/>
                </a:lnTo>
                <a:lnTo>
                  <a:pt x="428" y="1059"/>
                </a:lnTo>
                <a:lnTo>
                  <a:pt x="463" y="1062"/>
                </a:lnTo>
                <a:lnTo>
                  <a:pt x="499" y="1064"/>
                </a:lnTo>
                <a:lnTo>
                  <a:pt x="536" y="1064"/>
                </a:lnTo>
                <a:lnTo>
                  <a:pt x="536" y="1064"/>
                </a:lnTo>
                <a:lnTo>
                  <a:pt x="573" y="1064"/>
                </a:lnTo>
                <a:lnTo>
                  <a:pt x="609" y="1062"/>
                </a:lnTo>
                <a:lnTo>
                  <a:pt x="644" y="1059"/>
                </a:lnTo>
                <a:lnTo>
                  <a:pt x="680" y="1054"/>
                </a:lnTo>
                <a:lnTo>
                  <a:pt x="715" y="1049"/>
                </a:lnTo>
                <a:lnTo>
                  <a:pt x="750" y="1043"/>
                </a:lnTo>
                <a:lnTo>
                  <a:pt x="785" y="1035"/>
                </a:lnTo>
                <a:lnTo>
                  <a:pt x="818" y="1027"/>
                </a:lnTo>
                <a:lnTo>
                  <a:pt x="852" y="1016"/>
                </a:lnTo>
                <a:lnTo>
                  <a:pt x="885" y="1006"/>
                </a:lnTo>
                <a:lnTo>
                  <a:pt x="917" y="994"/>
                </a:lnTo>
                <a:lnTo>
                  <a:pt x="950" y="982"/>
                </a:lnTo>
                <a:lnTo>
                  <a:pt x="981" y="968"/>
                </a:lnTo>
                <a:lnTo>
                  <a:pt x="1012" y="953"/>
                </a:lnTo>
                <a:lnTo>
                  <a:pt x="1042" y="937"/>
                </a:lnTo>
                <a:lnTo>
                  <a:pt x="1072" y="921"/>
                </a:lnTo>
                <a:lnTo>
                  <a:pt x="1072" y="921"/>
                </a:lnTo>
                <a:lnTo>
                  <a:pt x="1071" y="884"/>
                </a:lnTo>
                <a:lnTo>
                  <a:pt x="1069" y="847"/>
                </a:lnTo>
                <a:lnTo>
                  <a:pt x="1066" y="811"/>
                </a:lnTo>
                <a:lnTo>
                  <a:pt x="1061" y="775"/>
                </a:lnTo>
                <a:lnTo>
                  <a:pt x="1056" y="741"/>
                </a:lnTo>
                <a:lnTo>
                  <a:pt x="1049" y="706"/>
                </a:lnTo>
                <a:lnTo>
                  <a:pt x="1040" y="671"/>
                </a:lnTo>
                <a:lnTo>
                  <a:pt x="1032" y="636"/>
                </a:lnTo>
                <a:lnTo>
                  <a:pt x="1021" y="603"/>
                </a:lnTo>
                <a:lnTo>
                  <a:pt x="1011" y="570"/>
                </a:lnTo>
                <a:lnTo>
                  <a:pt x="998" y="537"/>
                </a:lnTo>
                <a:lnTo>
                  <a:pt x="985" y="505"/>
                </a:lnTo>
                <a:lnTo>
                  <a:pt x="971" y="473"/>
                </a:lnTo>
                <a:lnTo>
                  <a:pt x="955" y="443"/>
                </a:lnTo>
                <a:lnTo>
                  <a:pt x="939" y="412"/>
                </a:lnTo>
                <a:lnTo>
                  <a:pt x="922" y="383"/>
                </a:lnTo>
                <a:lnTo>
                  <a:pt x="905" y="353"/>
                </a:lnTo>
                <a:lnTo>
                  <a:pt x="886" y="325"/>
                </a:lnTo>
                <a:lnTo>
                  <a:pt x="866" y="296"/>
                </a:lnTo>
                <a:lnTo>
                  <a:pt x="845" y="269"/>
                </a:lnTo>
                <a:lnTo>
                  <a:pt x="823" y="243"/>
                </a:lnTo>
                <a:lnTo>
                  <a:pt x="800" y="216"/>
                </a:lnTo>
                <a:lnTo>
                  <a:pt x="777" y="191"/>
                </a:lnTo>
                <a:lnTo>
                  <a:pt x="754" y="167"/>
                </a:lnTo>
                <a:lnTo>
                  <a:pt x="729" y="144"/>
                </a:lnTo>
                <a:lnTo>
                  <a:pt x="703" y="120"/>
                </a:lnTo>
                <a:lnTo>
                  <a:pt x="677" y="98"/>
                </a:lnTo>
                <a:lnTo>
                  <a:pt x="650" y="77"/>
                </a:lnTo>
                <a:lnTo>
                  <a:pt x="622" y="56"/>
                </a:lnTo>
                <a:lnTo>
                  <a:pt x="594" y="37"/>
                </a:lnTo>
                <a:lnTo>
                  <a:pt x="565" y="18"/>
                </a:lnTo>
                <a:lnTo>
                  <a:pt x="536" y="0"/>
                </a:lnTo>
                <a:lnTo>
                  <a:pt x="536" y="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</a:schemeClr>
              </a:gs>
              <a:gs pos="80000">
                <a:schemeClr val="tx2">
                  <a:lumMod val="75000"/>
                </a:schemeClr>
              </a:gs>
              <a:gs pos="100000">
                <a:srgbClr val="2A65AC"/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Freeform 16"/>
          <p:cNvSpPr>
            <a:spLocks/>
          </p:cNvSpPr>
          <p:nvPr/>
        </p:nvSpPr>
        <p:spPr bwMode="auto">
          <a:xfrm>
            <a:off x="2060089" y="3053862"/>
            <a:ext cx="1036375" cy="1015798"/>
          </a:xfrm>
          <a:custGeom>
            <a:avLst/>
            <a:gdLst/>
            <a:ahLst/>
            <a:cxnLst>
              <a:cxn ang="0">
                <a:pos x="1073" y="143"/>
              </a:cxn>
              <a:cxn ang="0">
                <a:pos x="1013" y="112"/>
              </a:cxn>
              <a:cxn ang="0">
                <a:pos x="950" y="82"/>
              </a:cxn>
              <a:cxn ang="0">
                <a:pos x="886" y="58"/>
              </a:cxn>
              <a:cxn ang="0">
                <a:pos x="819" y="38"/>
              </a:cxn>
              <a:cxn ang="0">
                <a:pos x="751" y="21"/>
              </a:cxn>
              <a:cxn ang="0">
                <a:pos x="680" y="10"/>
              </a:cxn>
              <a:cxn ang="0">
                <a:pos x="609" y="2"/>
              </a:cxn>
              <a:cxn ang="0">
                <a:pos x="536" y="0"/>
              </a:cxn>
              <a:cxn ang="0">
                <a:pos x="500" y="0"/>
              </a:cxn>
              <a:cxn ang="0">
                <a:pos x="428" y="5"/>
              </a:cxn>
              <a:cxn ang="0">
                <a:pos x="357" y="15"/>
              </a:cxn>
              <a:cxn ang="0">
                <a:pos x="289" y="29"/>
              </a:cxn>
              <a:cxn ang="0">
                <a:pos x="221" y="48"/>
              </a:cxn>
              <a:cxn ang="0">
                <a:pos x="155" y="70"/>
              </a:cxn>
              <a:cxn ang="0">
                <a:pos x="92" y="96"/>
              </a:cxn>
              <a:cxn ang="0">
                <a:pos x="30" y="127"/>
              </a:cxn>
              <a:cxn ang="0">
                <a:pos x="0" y="143"/>
              </a:cxn>
              <a:cxn ang="0">
                <a:pos x="3" y="217"/>
              </a:cxn>
              <a:cxn ang="0">
                <a:pos x="11" y="289"/>
              </a:cxn>
              <a:cxn ang="0">
                <a:pos x="23" y="359"/>
              </a:cxn>
              <a:cxn ang="0">
                <a:pos x="41" y="428"/>
              </a:cxn>
              <a:cxn ang="0">
                <a:pos x="62" y="494"/>
              </a:cxn>
              <a:cxn ang="0">
                <a:pos x="87" y="559"/>
              </a:cxn>
              <a:cxn ang="0">
                <a:pos x="117" y="621"/>
              </a:cxn>
              <a:cxn ang="0">
                <a:pos x="151" y="682"/>
              </a:cxn>
              <a:cxn ang="0">
                <a:pos x="187" y="740"/>
              </a:cxn>
              <a:cxn ang="0">
                <a:pos x="229" y="795"/>
              </a:cxn>
              <a:cxn ang="0">
                <a:pos x="272" y="848"/>
              </a:cxn>
              <a:cxn ang="0">
                <a:pos x="319" y="897"/>
              </a:cxn>
              <a:cxn ang="0">
                <a:pos x="370" y="944"/>
              </a:cxn>
              <a:cxn ang="0">
                <a:pos x="422" y="987"/>
              </a:cxn>
              <a:cxn ang="0">
                <a:pos x="478" y="1027"/>
              </a:cxn>
              <a:cxn ang="0">
                <a:pos x="537" y="1064"/>
              </a:cxn>
              <a:cxn ang="0">
                <a:pos x="538" y="1027"/>
              </a:cxn>
              <a:cxn ang="0">
                <a:pos x="543" y="954"/>
              </a:cxn>
              <a:cxn ang="0">
                <a:pos x="554" y="884"/>
              </a:cxn>
              <a:cxn ang="0">
                <a:pos x="569" y="814"/>
              </a:cxn>
              <a:cxn ang="0">
                <a:pos x="588" y="746"/>
              </a:cxn>
              <a:cxn ang="0">
                <a:pos x="611" y="680"/>
              </a:cxn>
              <a:cxn ang="0">
                <a:pos x="638" y="616"/>
              </a:cxn>
              <a:cxn ang="0">
                <a:pos x="670" y="555"/>
              </a:cxn>
              <a:cxn ang="0">
                <a:pos x="704" y="496"/>
              </a:cxn>
              <a:cxn ang="0">
                <a:pos x="743" y="439"/>
              </a:cxn>
              <a:cxn ang="0">
                <a:pos x="786" y="386"/>
              </a:cxn>
              <a:cxn ang="0">
                <a:pos x="832" y="334"/>
              </a:cxn>
              <a:cxn ang="0">
                <a:pos x="880" y="287"/>
              </a:cxn>
              <a:cxn ang="0">
                <a:pos x="932" y="241"/>
              </a:cxn>
              <a:cxn ang="0">
                <a:pos x="987" y="199"/>
              </a:cxn>
              <a:cxn ang="0">
                <a:pos x="1044" y="161"/>
              </a:cxn>
              <a:cxn ang="0">
                <a:pos x="1073" y="143"/>
              </a:cxn>
            </a:cxnLst>
            <a:rect l="0" t="0" r="r" b="b"/>
            <a:pathLst>
              <a:path w="1073" h="1064">
                <a:moveTo>
                  <a:pt x="1073" y="143"/>
                </a:moveTo>
                <a:lnTo>
                  <a:pt x="1073" y="143"/>
                </a:lnTo>
                <a:lnTo>
                  <a:pt x="1044" y="128"/>
                </a:lnTo>
                <a:lnTo>
                  <a:pt x="1013" y="112"/>
                </a:lnTo>
                <a:lnTo>
                  <a:pt x="981" y="97"/>
                </a:lnTo>
                <a:lnTo>
                  <a:pt x="950" y="82"/>
                </a:lnTo>
                <a:lnTo>
                  <a:pt x="918" y="70"/>
                </a:lnTo>
                <a:lnTo>
                  <a:pt x="886" y="58"/>
                </a:lnTo>
                <a:lnTo>
                  <a:pt x="852" y="48"/>
                </a:lnTo>
                <a:lnTo>
                  <a:pt x="819" y="38"/>
                </a:lnTo>
                <a:lnTo>
                  <a:pt x="784" y="29"/>
                </a:lnTo>
                <a:lnTo>
                  <a:pt x="751" y="21"/>
                </a:lnTo>
                <a:lnTo>
                  <a:pt x="716" y="15"/>
                </a:lnTo>
                <a:lnTo>
                  <a:pt x="680" y="10"/>
                </a:lnTo>
                <a:lnTo>
                  <a:pt x="645" y="5"/>
                </a:lnTo>
                <a:lnTo>
                  <a:pt x="609" y="2"/>
                </a:lnTo>
                <a:lnTo>
                  <a:pt x="573" y="0"/>
                </a:lnTo>
                <a:lnTo>
                  <a:pt x="536" y="0"/>
                </a:lnTo>
                <a:lnTo>
                  <a:pt x="536" y="0"/>
                </a:lnTo>
                <a:lnTo>
                  <a:pt x="500" y="0"/>
                </a:lnTo>
                <a:lnTo>
                  <a:pt x="463" y="2"/>
                </a:lnTo>
                <a:lnTo>
                  <a:pt x="428" y="5"/>
                </a:lnTo>
                <a:lnTo>
                  <a:pt x="393" y="10"/>
                </a:lnTo>
                <a:lnTo>
                  <a:pt x="357" y="15"/>
                </a:lnTo>
                <a:lnTo>
                  <a:pt x="322" y="21"/>
                </a:lnTo>
                <a:lnTo>
                  <a:pt x="289" y="29"/>
                </a:lnTo>
                <a:lnTo>
                  <a:pt x="254" y="37"/>
                </a:lnTo>
                <a:lnTo>
                  <a:pt x="221" y="48"/>
                </a:lnTo>
                <a:lnTo>
                  <a:pt x="187" y="58"/>
                </a:lnTo>
                <a:lnTo>
                  <a:pt x="155" y="70"/>
                </a:lnTo>
                <a:lnTo>
                  <a:pt x="123" y="82"/>
                </a:lnTo>
                <a:lnTo>
                  <a:pt x="92" y="96"/>
                </a:lnTo>
                <a:lnTo>
                  <a:pt x="60" y="112"/>
                </a:lnTo>
                <a:lnTo>
                  <a:pt x="30" y="127"/>
                </a:lnTo>
                <a:lnTo>
                  <a:pt x="0" y="143"/>
                </a:lnTo>
                <a:lnTo>
                  <a:pt x="0" y="143"/>
                </a:lnTo>
                <a:lnTo>
                  <a:pt x="1" y="180"/>
                </a:lnTo>
                <a:lnTo>
                  <a:pt x="3" y="217"/>
                </a:lnTo>
                <a:lnTo>
                  <a:pt x="6" y="253"/>
                </a:lnTo>
                <a:lnTo>
                  <a:pt x="11" y="289"/>
                </a:lnTo>
                <a:lnTo>
                  <a:pt x="17" y="323"/>
                </a:lnTo>
                <a:lnTo>
                  <a:pt x="23" y="359"/>
                </a:lnTo>
                <a:lnTo>
                  <a:pt x="32" y="393"/>
                </a:lnTo>
                <a:lnTo>
                  <a:pt x="41" y="428"/>
                </a:lnTo>
                <a:lnTo>
                  <a:pt x="51" y="461"/>
                </a:lnTo>
                <a:lnTo>
                  <a:pt x="62" y="494"/>
                </a:lnTo>
                <a:lnTo>
                  <a:pt x="74" y="527"/>
                </a:lnTo>
                <a:lnTo>
                  <a:pt x="87" y="559"/>
                </a:lnTo>
                <a:lnTo>
                  <a:pt x="102" y="591"/>
                </a:lnTo>
                <a:lnTo>
                  <a:pt x="117" y="621"/>
                </a:lnTo>
                <a:lnTo>
                  <a:pt x="133" y="652"/>
                </a:lnTo>
                <a:lnTo>
                  <a:pt x="151" y="682"/>
                </a:lnTo>
                <a:lnTo>
                  <a:pt x="168" y="711"/>
                </a:lnTo>
                <a:lnTo>
                  <a:pt x="187" y="740"/>
                </a:lnTo>
                <a:lnTo>
                  <a:pt x="207" y="768"/>
                </a:lnTo>
                <a:lnTo>
                  <a:pt x="229" y="795"/>
                </a:lnTo>
                <a:lnTo>
                  <a:pt x="250" y="821"/>
                </a:lnTo>
                <a:lnTo>
                  <a:pt x="272" y="848"/>
                </a:lnTo>
                <a:lnTo>
                  <a:pt x="295" y="873"/>
                </a:lnTo>
                <a:lnTo>
                  <a:pt x="319" y="897"/>
                </a:lnTo>
                <a:lnTo>
                  <a:pt x="344" y="921"/>
                </a:lnTo>
                <a:lnTo>
                  <a:pt x="370" y="944"/>
                </a:lnTo>
                <a:lnTo>
                  <a:pt x="396" y="966"/>
                </a:lnTo>
                <a:lnTo>
                  <a:pt x="422" y="987"/>
                </a:lnTo>
                <a:lnTo>
                  <a:pt x="450" y="1008"/>
                </a:lnTo>
                <a:lnTo>
                  <a:pt x="478" y="1027"/>
                </a:lnTo>
                <a:lnTo>
                  <a:pt x="508" y="1046"/>
                </a:lnTo>
                <a:lnTo>
                  <a:pt x="537" y="1064"/>
                </a:lnTo>
                <a:lnTo>
                  <a:pt x="537" y="1064"/>
                </a:lnTo>
                <a:lnTo>
                  <a:pt x="538" y="1027"/>
                </a:lnTo>
                <a:lnTo>
                  <a:pt x="540" y="990"/>
                </a:lnTo>
                <a:lnTo>
                  <a:pt x="543" y="954"/>
                </a:lnTo>
                <a:lnTo>
                  <a:pt x="548" y="918"/>
                </a:lnTo>
                <a:lnTo>
                  <a:pt x="554" y="884"/>
                </a:lnTo>
                <a:lnTo>
                  <a:pt x="560" y="849"/>
                </a:lnTo>
                <a:lnTo>
                  <a:pt x="569" y="814"/>
                </a:lnTo>
                <a:lnTo>
                  <a:pt x="577" y="779"/>
                </a:lnTo>
                <a:lnTo>
                  <a:pt x="588" y="746"/>
                </a:lnTo>
                <a:lnTo>
                  <a:pt x="598" y="713"/>
                </a:lnTo>
                <a:lnTo>
                  <a:pt x="611" y="680"/>
                </a:lnTo>
                <a:lnTo>
                  <a:pt x="624" y="648"/>
                </a:lnTo>
                <a:lnTo>
                  <a:pt x="638" y="616"/>
                </a:lnTo>
                <a:lnTo>
                  <a:pt x="654" y="586"/>
                </a:lnTo>
                <a:lnTo>
                  <a:pt x="670" y="555"/>
                </a:lnTo>
                <a:lnTo>
                  <a:pt x="687" y="526"/>
                </a:lnTo>
                <a:lnTo>
                  <a:pt x="704" y="496"/>
                </a:lnTo>
                <a:lnTo>
                  <a:pt x="723" y="468"/>
                </a:lnTo>
                <a:lnTo>
                  <a:pt x="743" y="439"/>
                </a:lnTo>
                <a:lnTo>
                  <a:pt x="764" y="412"/>
                </a:lnTo>
                <a:lnTo>
                  <a:pt x="786" y="386"/>
                </a:lnTo>
                <a:lnTo>
                  <a:pt x="809" y="359"/>
                </a:lnTo>
                <a:lnTo>
                  <a:pt x="832" y="334"/>
                </a:lnTo>
                <a:lnTo>
                  <a:pt x="855" y="310"/>
                </a:lnTo>
                <a:lnTo>
                  <a:pt x="880" y="287"/>
                </a:lnTo>
                <a:lnTo>
                  <a:pt x="906" y="263"/>
                </a:lnTo>
                <a:lnTo>
                  <a:pt x="932" y="241"/>
                </a:lnTo>
                <a:lnTo>
                  <a:pt x="959" y="220"/>
                </a:lnTo>
                <a:lnTo>
                  <a:pt x="987" y="199"/>
                </a:lnTo>
                <a:lnTo>
                  <a:pt x="1015" y="180"/>
                </a:lnTo>
                <a:lnTo>
                  <a:pt x="1044" y="161"/>
                </a:lnTo>
                <a:lnTo>
                  <a:pt x="1073" y="143"/>
                </a:lnTo>
                <a:lnTo>
                  <a:pt x="1073" y="143"/>
                </a:lnTo>
                <a:close/>
              </a:path>
            </a:pathLst>
          </a:cu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Freeform 17"/>
          <p:cNvSpPr>
            <a:spLocks/>
          </p:cNvSpPr>
          <p:nvPr/>
        </p:nvSpPr>
        <p:spPr bwMode="auto">
          <a:xfrm>
            <a:off x="3096464" y="3053862"/>
            <a:ext cx="1036375" cy="1015798"/>
          </a:xfrm>
          <a:custGeom>
            <a:avLst/>
            <a:gdLst/>
            <a:ahLst/>
            <a:cxnLst>
              <a:cxn ang="0">
                <a:pos x="537" y="0"/>
              </a:cxn>
              <a:cxn ang="0">
                <a:pos x="464" y="2"/>
              </a:cxn>
              <a:cxn ang="0">
                <a:pos x="393" y="10"/>
              </a:cxn>
              <a:cxn ang="0">
                <a:pos x="322" y="21"/>
              </a:cxn>
              <a:cxn ang="0">
                <a:pos x="254" y="38"/>
              </a:cxn>
              <a:cxn ang="0">
                <a:pos x="187" y="58"/>
              </a:cxn>
              <a:cxn ang="0">
                <a:pos x="123" y="82"/>
              </a:cxn>
              <a:cxn ang="0">
                <a:pos x="60" y="112"/>
              </a:cxn>
              <a:cxn ang="0">
                <a:pos x="0" y="143"/>
              </a:cxn>
              <a:cxn ang="0">
                <a:pos x="29" y="161"/>
              </a:cxn>
              <a:cxn ang="0">
                <a:pos x="86" y="199"/>
              </a:cxn>
              <a:cxn ang="0">
                <a:pos x="141" y="241"/>
              </a:cxn>
              <a:cxn ang="0">
                <a:pos x="193" y="287"/>
              </a:cxn>
              <a:cxn ang="0">
                <a:pos x="241" y="334"/>
              </a:cxn>
              <a:cxn ang="0">
                <a:pos x="287" y="386"/>
              </a:cxn>
              <a:cxn ang="0">
                <a:pos x="330" y="439"/>
              </a:cxn>
              <a:cxn ang="0">
                <a:pos x="369" y="496"/>
              </a:cxn>
              <a:cxn ang="0">
                <a:pos x="403" y="555"/>
              </a:cxn>
              <a:cxn ang="0">
                <a:pos x="435" y="616"/>
              </a:cxn>
              <a:cxn ang="0">
                <a:pos x="462" y="680"/>
              </a:cxn>
              <a:cxn ang="0">
                <a:pos x="485" y="746"/>
              </a:cxn>
              <a:cxn ang="0">
                <a:pos x="504" y="814"/>
              </a:cxn>
              <a:cxn ang="0">
                <a:pos x="520" y="884"/>
              </a:cxn>
              <a:cxn ang="0">
                <a:pos x="530" y="954"/>
              </a:cxn>
              <a:cxn ang="0">
                <a:pos x="535" y="1027"/>
              </a:cxn>
              <a:cxn ang="0">
                <a:pos x="536" y="1064"/>
              </a:cxn>
              <a:cxn ang="0">
                <a:pos x="595" y="1027"/>
              </a:cxn>
              <a:cxn ang="0">
                <a:pos x="651" y="987"/>
              </a:cxn>
              <a:cxn ang="0">
                <a:pos x="703" y="944"/>
              </a:cxn>
              <a:cxn ang="0">
                <a:pos x="754" y="897"/>
              </a:cxn>
              <a:cxn ang="0">
                <a:pos x="801" y="848"/>
              </a:cxn>
              <a:cxn ang="0">
                <a:pos x="846" y="795"/>
              </a:cxn>
              <a:cxn ang="0">
                <a:pos x="886" y="740"/>
              </a:cxn>
              <a:cxn ang="0">
                <a:pos x="922" y="682"/>
              </a:cxn>
              <a:cxn ang="0">
                <a:pos x="956" y="621"/>
              </a:cxn>
              <a:cxn ang="0">
                <a:pos x="986" y="559"/>
              </a:cxn>
              <a:cxn ang="0">
                <a:pos x="1011" y="494"/>
              </a:cxn>
              <a:cxn ang="0">
                <a:pos x="1032" y="428"/>
              </a:cxn>
              <a:cxn ang="0">
                <a:pos x="1050" y="359"/>
              </a:cxn>
              <a:cxn ang="0">
                <a:pos x="1062" y="289"/>
              </a:cxn>
              <a:cxn ang="0">
                <a:pos x="1070" y="217"/>
              </a:cxn>
              <a:cxn ang="0">
                <a:pos x="1073" y="143"/>
              </a:cxn>
              <a:cxn ang="0">
                <a:pos x="1043" y="127"/>
              </a:cxn>
              <a:cxn ang="0">
                <a:pos x="981" y="96"/>
              </a:cxn>
              <a:cxn ang="0">
                <a:pos x="918" y="70"/>
              </a:cxn>
              <a:cxn ang="0">
                <a:pos x="853" y="48"/>
              </a:cxn>
              <a:cxn ang="0">
                <a:pos x="784" y="29"/>
              </a:cxn>
              <a:cxn ang="0">
                <a:pos x="716" y="15"/>
              </a:cxn>
              <a:cxn ang="0">
                <a:pos x="645" y="5"/>
              </a:cxn>
              <a:cxn ang="0">
                <a:pos x="573" y="0"/>
              </a:cxn>
              <a:cxn ang="0">
                <a:pos x="537" y="0"/>
              </a:cxn>
            </a:cxnLst>
            <a:rect l="0" t="0" r="r" b="b"/>
            <a:pathLst>
              <a:path w="1073" h="1064">
                <a:moveTo>
                  <a:pt x="537" y="0"/>
                </a:moveTo>
                <a:lnTo>
                  <a:pt x="537" y="0"/>
                </a:lnTo>
                <a:lnTo>
                  <a:pt x="500" y="0"/>
                </a:lnTo>
                <a:lnTo>
                  <a:pt x="464" y="2"/>
                </a:lnTo>
                <a:lnTo>
                  <a:pt x="428" y="5"/>
                </a:lnTo>
                <a:lnTo>
                  <a:pt x="393" y="10"/>
                </a:lnTo>
                <a:lnTo>
                  <a:pt x="357" y="15"/>
                </a:lnTo>
                <a:lnTo>
                  <a:pt x="322" y="21"/>
                </a:lnTo>
                <a:lnTo>
                  <a:pt x="289" y="29"/>
                </a:lnTo>
                <a:lnTo>
                  <a:pt x="254" y="38"/>
                </a:lnTo>
                <a:lnTo>
                  <a:pt x="221" y="48"/>
                </a:lnTo>
                <a:lnTo>
                  <a:pt x="187" y="58"/>
                </a:lnTo>
                <a:lnTo>
                  <a:pt x="155" y="70"/>
                </a:lnTo>
                <a:lnTo>
                  <a:pt x="123" y="82"/>
                </a:lnTo>
                <a:lnTo>
                  <a:pt x="92" y="97"/>
                </a:lnTo>
                <a:lnTo>
                  <a:pt x="60" y="112"/>
                </a:lnTo>
                <a:lnTo>
                  <a:pt x="29" y="128"/>
                </a:lnTo>
                <a:lnTo>
                  <a:pt x="0" y="143"/>
                </a:lnTo>
                <a:lnTo>
                  <a:pt x="0" y="143"/>
                </a:lnTo>
                <a:lnTo>
                  <a:pt x="29" y="161"/>
                </a:lnTo>
                <a:lnTo>
                  <a:pt x="59" y="180"/>
                </a:lnTo>
                <a:lnTo>
                  <a:pt x="86" y="199"/>
                </a:lnTo>
                <a:lnTo>
                  <a:pt x="115" y="220"/>
                </a:lnTo>
                <a:lnTo>
                  <a:pt x="141" y="241"/>
                </a:lnTo>
                <a:lnTo>
                  <a:pt x="167" y="263"/>
                </a:lnTo>
                <a:lnTo>
                  <a:pt x="193" y="287"/>
                </a:lnTo>
                <a:lnTo>
                  <a:pt x="218" y="310"/>
                </a:lnTo>
                <a:lnTo>
                  <a:pt x="241" y="334"/>
                </a:lnTo>
                <a:lnTo>
                  <a:pt x="264" y="359"/>
                </a:lnTo>
                <a:lnTo>
                  <a:pt x="287" y="386"/>
                </a:lnTo>
                <a:lnTo>
                  <a:pt x="309" y="412"/>
                </a:lnTo>
                <a:lnTo>
                  <a:pt x="330" y="439"/>
                </a:lnTo>
                <a:lnTo>
                  <a:pt x="350" y="468"/>
                </a:lnTo>
                <a:lnTo>
                  <a:pt x="369" y="496"/>
                </a:lnTo>
                <a:lnTo>
                  <a:pt x="386" y="526"/>
                </a:lnTo>
                <a:lnTo>
                  <a:pt x="403" y="555"/>
                </a:lnTo>
                <a:lnTo>
                  <a:pt x="419" y="586"/>
                </a:lnTo>
                <a:lnTo>
                  <a:pt x="435" y="616"/>
                </a:lnTo>
                <a:lnTo>
                  <a:pt x="449" y="648"/>
                </a:lnTo>
                <a:lnTo>
                  <a:pt x="462" y="680"/>
                </a:lnTo>
                <a:lnTo>
                  <a:pt x="475" y="713"/>
                </a:lnTo>
                <a:lnTo>
                  <a:pt x="485" y="746"/>
                </a:lnTo>
                <a:lnTo>
                  <a:pt x="496" y="779"/>
                </a:lnTo>
                <a:lnTo>
                  <a:pt x="504" y="814"/>
                </a:lnTo>
                <a:lnTo>
                  <a:pt x="513" y="849"/>
                </a:lnTo>
                <a:lnTo>
                  <a:pt x="520" y="884"/>
                </a:lnTo>
                <a:lnTo>
                  <a:pt x="525" y="918"/>
                </a:lnTo>
                <a:lnTo>
                  <a:pt x="530" y="954"/>
                </a:lnTo>
                <a:lnTo>
                  <a:pt x="533" y="990"/>
                </a:lnTo>
                <a:lnTo>
                  <a:pt x="535" y="1027"/>
                </a:lnTo>
                <a:lnTo>
                  <a:pt x="536" y="1064"/>
                </a:lnTo>
                <a:lnTo>
                  <a:pt x="536" y="1064"/>
                </a:lnTo>
                <a:lnTo>
                  <a:pt x="565" y="1046"/>
                </a:lnTo>
                <a:lnTo>
                  <a:pt x="595" y="1027"/>
                </a:lnTo>
                <a:lnTo>
                  <a:pt x="623" y="1008"/>
                </a:lnTo>
                <a:lnTo>
                  <a:pt x="651" y="987"/>
                </a:lnTo>
                <a:lnTo>
                  <a:pt x="677" y="966"/>
                </a:lnTo>
                <a:lnTo>
                  <a:pt x="703" y="944"/>
                </a:lnTo>
                <a:lnTo>
                  <a:pt x="730" y="921"/>
                </a:lnTo>
                <a:lnTo>
                  <a:pt x="754" y="897"/>
                </a:lnTo>
                <a:lnTo>
                  <a:pt x="778" y="873"/>
                </a:lnTo>
                <a:lnTo>
                  <a:pt x="801" y="848"/>
                </a:lnTo>
                <a:lnTo>
                  <a:pt x="823" y="821"/>
                </a:lnTo>
                <a:lnTo>
                  <a:pt x="846" y="795"/>
                </a:lnTo>
                <a:lnTo>
                  <a:pt x="866" y="768"/>
                </a:lnTo>
                <a:lnTo>
                  <a:pt x="886" y="740"/>
                </a:lnTo>
                <a:lnTo>
                  <a:pt x="905" y="711"/>
                </a:lnTo>
                <a:lnTo>
                  <a:pt x="922" y="682"/>
                </a:lnTo>
                <a:lnTo>
                  <a:pt x="940" y="652"/>
                </a:lnTo>
                <a:lnTo>
                  <a:pt x="956" y="621"/>
                </a:lnTo>
                <a:lnTo>
                  <a:pt x="971" y="591"/>
                </a:lnTo>
                <a:lnTo>
                  <a:pt x="986" y="559"/>
                </a:lnTo>
                <a:lnTo>
                  <a:pt x="999" y="527"/>
                </a:lnTo>
                <a:lnTo>
                  <a:pt x="1011" y="494"/>
                </a:lnTo>
                <a:lnTo>
                  <a:pt x="1022" y="461"/>
                </a:lnTo>
                <a:lnTo>
                  <a:pt x="1032" y="428"/>
                </a:lnTo>
                <a:lnTo>
                  <a:pt x="1041" y="393"/>
                </a:lnTo>
                <a:lnTo>
                  <a:pt x="1050" y="359"/>
                </a:lnTo>
                <a:lnTo>
                  <a:pt x="1056" y="323"/>
                </a:lnTo>
                <a:lnTo>
                  <a:pt x="1062" y="289"/>
                </a:lnTo>
                <a:lnTo>
                  <a:pt x="1067" y="253"/>
                </a:lnTo>
                <a:lnTo>
                  <a:pt x="1070" y="217"/>
                </a:lnTo>
                <a:lnTo>
                  <a:pt x="1072" y="180"/>
                </a:lnTo>
                <a:lnTo>
                  <a:pt x="1073" y="143"/>
                </a:lnTo>
                <a:lnTo>
                  <a:pt x="1073" y="143"/>
                </a:lnTo>
                <a:lnTo>
                  <a:pt x="1043" y="127"/>
                </a:lnTo>
                <a:lnTo>
                  <a:pt x="1013" y="112"/>
                </a:lnTo>
                <a:lnTo>
                  <a:pt x="981" y="96"/>
                </a:lnTo>
                <a:lnTo>
                  <a:pt x="950" y="82"/>
                </a:lnTo>
                <a:lnTo>
                  <a:pt x="918" y="70"/>
                </a:lnTo>
                <a:lnTo>
                  <a:pt x="886" y="58"/>
                </a:lnTo>
                <a:lnTo>
                  <a:pt x="853" y="48"/>
                </a:lnTo>
                <a:lnTo>
                  <a:pt x="819" y="37"/>
                </a:lnTo>
                <a:lnTo>
                  <a:pt x="784" y="29"/>
                </a:lnTo>
                <a:lnTo>
                  <a:pt x="751" y="21"/>
                </a:lnTo>
                <a:lnTo>
                  <a:pt x="716" y="15"/>
                </a:lnTo>
                <a:lnTo>
                  <a:pt x="680" y="10"/>
                </a:lnTo>
                <a:lnTo>
                  <a:pt x="645" y="5"/>
                </a:lnTo>
                <a:lnTo>
                  <a:pt x="610" y="2"/>
                </a:lnTo>
                <a:lnTo>
                  <a:pt x="573" y="0"/>
                </a:lnTo>
                <a:lnTo>
                  <a:pt x="537" y="0"/>
                </a:lnTo>
                <a:lnTo>
                  <a:pt x="537" y="0"/>
                </a:lnTo>
                <a:close/>
              </a:path>
            </a:pathLst>
          </a:cu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Freeform 22"/>
          <p:cNvSpPr>
            <a:spLocks/>
          </p:cNvSpPr>
          <p:nvPr/>
        </p:nvSpPr>
        <p:spPr bwMode="auto">
          <a:xfrm>
            <a:off x="1668225" y="3053335"/>
            <a:ext cx="1754885" cy="530884"/>
          </a:xfrm>
          <a:custGeom>
            <a:avLst/>
            <a:gdLst/>
            <a:ahLst/>
            <a:cxnLst>
              <a:cxn ang="0">
                <a:pos x="0" y="1576"/>
              </a:cxn>
              <a:cxn ang="0">
                <a:pos x="50" y="1462"/>
              </a:cxn>
              <a:cxn ang="0">
                <a:pos x="108" y="1350"/>
              </a:cxn>
              <a:cxn ang="0">
                <a:pos x="170" y="1242"/>
              </a:cxn>
              <a:cxn ang="0">
                <a:pos x="238" y="1138"/>
              </a:cxn>
              <a:cxn ang="0">
                <a:pos x="310" y="1036"/>
              </a:cxn>
              <a:cxn ang="0">
                <a:pos x="386" y="940"/>
              </a:cxn>
              <a:cxn ang="0">
                <a:pos x="468" y="846"/>
              </a:cxn>
              <a:cxn ang="0">
                <a:pos x="552" y="756"/>
              </a:cxn>
              <a:cxn ang="0">
                <a:pos x="596" y="712"/>
              </a:cxn>
              <a:cxn ang="0">
                <a:pos x="688" y="630"/>
              </a:cxn>
              <a:cxn ang="0">
                <a:pos x="784" y="550"/>
              </a:cxn>
              <a:cxn ang="0">
                <a:pos x="884" y="476"/>
              </a:cxn>
              <a:cxn ang="0">
                <a:pos x="986" y="406"/>
              </a:cxn>
              <a:cxn ang="0">
                <a:pos x="1092" y="342"/>
              </a:cxn>
              <a:cxn ang="0">
                <a:pos x="1202" y="282"/>
              </a:cxn>
              <a:cxn ang="0">
                <a:pos x="1316" y="228"/>
              </a:cxn>
              <a:cxn ang="0">
                <a:pos x="1374" y="202"/>
              </a:cxn>
              <a:cxn ang="0">
                <a:pos x="1490" y="156"/>
              </a:cxn>
              <a:cxn ang="0">
                <a:pos x="1610" y="116"/>
              </a:cxn>
              <a:cxn ang="0">
                <a:pos x="1732" y="80"/>
              </a:cxn>
              <a:cxn ang="0">
                <a:pos x="1858" y="52"/>
              </a:cxn>
              <a:cxn ang="0">
                <a:pos x="1984" y="30"/>
              </a:cxn>
              <a:cxn ang="0">
                <a:pos x="2114" y="12"/>
              </a:cxn>
              <a:cxn ang="0">
                <a:pos x="2246" y="2"/>
              </a:cxn>
              <a:cxn ang="0">
                <a:pos x="2378" y="0"/>
              </a:cxn>
              <a:cxn ang="0">
                <a:pos x="2444" y="0"/>
              </a:cxn>
              <a:cxn ang="0">
                <a:pos x="2576" y="8"/>
              </a:cxn>
              <a:cxn ang="0">
                <a:pos x="2706" y="20"/>
              </a:cxn>
              <a:cxn ang="0">
                <a:pos x="2834" y="40"/>
              </a:cxn>
              <a:cxn ang="0">
                <a:pos x="2962" y="66"/>
              </a:cxn>
              <a:cxn ang="0">
                <a:pos x="3084" y="98"/>
              </a:cxn>
              <a:cxn ang="0">
                <a:pos x="3206" y="136"/>
              </a:cxn>
              <a:cxn ang="0">
                <a:pos x="3324" y="178"/>
              </a:cxn>
              <a:cxn ang="0">
                <a:pos x="3382" y="202"/>
              </a:cxn>
              <a:cxn ang="0">
                <a:pos x="3498" y="254"/>
              </a:cxn>
              <a:cxn ang="0">
                <a:pos x="3608" y="312"/>
              </a:cxn>
              <a:cxn ang="0">
                <a:pos x="3716" y="374"/>
              </a:cxn>
              <a:cxn ang="0">
                <a:pos x="3822" y="440"/>
              </a:cxn>
              <a:cxn ang="0">
                <a:pos x="3922" y="512"/>
              </a:cxn>
              <a:cxn ang="0">
                <a:pos x="4020" y="590"/>
              </a:cxn>
              <a:cxn ang="0">
                <a:pos x="4114" y="670"/>
              </a:cxn>
              <a:cxn ang="0">
                <a:pos x="4204" y="756"/>
              </a:cxn>
              <a:cxn ang="0">
                <a:pos x="4246" y="800"/>
              </a:cxn>
              <a:cxn ang="0">
                <a:pos x="4330" y="892"/>
              </a:cxn>
              <a:cxn ang="0">
                <a:pos x="4410" y="988"/>
              </a:cxn>
              <a:cxn ang="0">
                <a:pos x="4484" y="1086"/>
              </a:cxn>
              <a:cxn ang="0">
                <a:pos x="4552" y="1190"/>
              </a:cxn>
              <a:cxn ang="0">
                <a:pos x="4618" y="1296"/>
              </a:cxn>
              <a:cxn ang="0">
                <a:pos x="4678" y="1406"/>
              </a:cxn>
              <a:cxn ang="0">
                <a:pos x="4732" y="1518"/>
              </a:cxn>
              <a:cxn ang="0">
                <a:pos x="0" y="1576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Freeform 22"/>
          <p:cNvSpPr>
            <a:spLocks/>
          </p:cNvSpPr>
          <p:nvPr/>
        </p:nvSpPr>
        <p:spPr bwMode="auto">
          <a:xfrm>
            <a:off x="2772508" y="3056858"/>
            <a:ext cx="1754885" cy="530884"/>
          </a:xfrm>
          <a:custGeom>
            <a:avLst/>
            <a:gdLst/>
            <a:ahLst/>
            <a:cxnLst>
              <a:cxn ang="0">
                <a:pos x="0" y="1576"/>
              </a:cxn>
              <a:cxn ang="0">
                <a:pos x="50" y="1462"/>
              </a:cxn>
              <a:cxn ang="0">
                <a:pos x="108" y="1350"/>
              </a:cxn>
              <a:cxn ang="0">
                <a:pos x="170" y="1242"/>
              </a:cxn>
              <a:cxn ang="0">
                <a:pos x="238" y="1138"/>
              </a:cxn>
              <a:cxn ang="0">
                <a:pos x="310" y="1036"/>
              </a:cxn>
              <a:cxn ang="0">
                <a:pos x="386" y="940"/>
              </a:cxn>
              <a:cxn ang="0">
                <a:pos x="468" y="846"/>
              </a:cxn>
              <a:cxn ang="0">
                <a:pos x="552" y="756"/>
              </a:cxn>
              <a:cxn ang="0">
                <a:pos x="596" y="712"/>
              </a:cxn>
              <a:cxn ang="0">
                <a:pos x="688" y="630"/>
              </a:cxn>
              <a:cxn ang="0">
                <a:pos x="784" y="550"/>
              </a:cxn>
              <a:cxn ang="0">
                <a:pos x="884" y="476"/>
              </a:cxn>
              <a:cxn ang="0">
                <a:pos x="986" y="406"/>
              </a:cxn>
              <a:cxn ang="0">
                <a:pos x="1092" y="342"/>
              </a:cxn>
              <a:cxn ang="0">
                <a:pos x="1202" y="282"/>
              </a:cxn>
              <a:cxn ang="0">
                <a:pos x="1316" y="228"/>
              </a:cxn>
              <a:cxn ang="0">
                <a:pos x="1374" y="202"/>
              </a:cxn>
              <a:cxn ang="0">
                <a:pos x="1490" y="156"/>
              </a:cxn>
              <a:cxn ang="0">
                <a:pos x="1610" y="116"/>
              </a:cxn>
              <a:cxn ang="0">
                <a:pos x="1732" y="80"/>
              </a:cxn>
              <a:cxn ang="0">
                <a:pos x="1858" y="52"/>
              </a:cxn>
              <a:cxn ang="0">
                <a:pos x="1984" y="30"/>
              </a:cxn>
              <a:cxn ang="0">
                <a:pos x="2114" y="12"/>
              </a:cxn>
              <a:cxn ang="0">
                <a:pos x="2246" y="2"/>
              </a:cxn>
              <a:cxn ang="0">
                <a:pos x="2378" y="0"/>
              </a:cxn>
              <a:cxn ang="0">
                <a:pos x="2444" y="0"/>
              </a:cxn>
              <a:cxn ang="0">
                <a:pos x="2576" y="8"/>
              </a:cxn>
              <a:cxn ang="0">
                <a:pos x="2706" y="20"/>
              </a:cxn>
              <a:cxn ang="0">
                <a:pos x="2834" y="40"/>
              </a:cxn>
              <a:cxn ang="0">
                <a:pos x="2962" y="66"/>
              </a:cxn>
              <a:cxn ang="0">
                <a:pos x="3084" y="98"/>
              </a:cxn>
              <a:cxn ang="0">
                <a:pos x="3206" y="136"/>
              </a:cxn>
              <a:cxn ang="0">
                <a:pos x="3324" y="178"/>
              </a:cxn>
              <a:cxn ang="0">
                <a:pos x="3382" y="202"/>
              </a:cxn>
              <a:cxn ang="0">
                <a:pos x="3498" y="254"/>
              </a:cxn>
              <a:cxn ang="0">
                <a:pos x="3608" y="312"/>
              </a:cxn>
              <a:cxn ang="0">
                <a:pos x="3716" y="374"/>
              </a:cxn>
              <a:cxn ang="0">
                <a:pos x="3822" y="440"/>
              </a:cxn>
              <a:cxn ang="0">
                <a:pos x="3922" y="512"/>
              </a:cxn>
              <a:cxn ang="0">
                <a:pos x="4020" y="590"/>
              </a:cxn>
              <a:cxn ang="0">
                <a:pos x="4114" y="670"/>
              </a:cxn>
              <a:cxn ang="0">
                <a:pos x="4204" y="756"/>
              </a:cxn>
              <a:cxn ang="0">
                <a:pos x="4246" y="800"/>
              </a:cxn>
              <a:cxn ang="0">
                <a:pos x="4330" y="892"/>
              </a:cxn>
              <a:cxn ang="0">
                <a:pos x="4410" y="988"/>
              </a:cxn>
              <a:cxn ang="0">
                <a:pos x="4484" y="1086"/>
              </a:cxn>
              <a:cxn ang="0">
                <a:pos x="4552" y="1190"/>
              </a:cxn>
              <a:cxn ang="0">
                <a:pos x="4618" y="1296"/>
              </a:cxn>
              <a:cxn ang="0">
                <a:pos x="4678" y="1406"/>
              </a:cxn>
              <a:cxn ang="0">
                <a:pos x="4732" y="1518"/>
              </a:cxn>
              <a:cxn ang="0">
                <a:pos x="0" y="1576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Oval 23"/>
          <p:cNvSpPr>
            <a:spLocks noChangeArrowheads="1"/>
          </p:cNvSpPr>
          <p:nvPr/>
        </p:nvSpPr>
        <p:spPr bwMode="auto">
          <a:xfrm>
            <a:off x="1855517" y="3206353"/>
            <a:ext cx="276983" cy="27488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Oval 23"/>
          <p:cNvSpPr>
            <a:spLocks noChangeArrowheads="1"/>
          </p:cNvSpPr>
          <p:nvPr/>
        </p:nvSpPr>
        <p:spPr bwMode="auto">
          <a:xfrm>
            <a:off x="4100923" y="3206353"/>
            <a:ext cx="276983" cy="27488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Freeform 20"/>
          <p:cNvSpPr>
            <a:spLocks/>
          </p:cNvSpPr>
          <p:nvPr/>
        </p:nvSpPr>
        <p:spPr bwMode="auto">
          <a:xfrm>
            <a:off x="2728376" y="3247867"/>
            <a:ext cx="731005" cy="406033"/>
          </a:xfrm>
          <a:custGeom>
            <a:avLst/>
            <a:gdLst/>
            <a:ahLst/>
            <a:cxnLst>
              <a:cxn ang="0">
                <a:pos x="824" y="492"/>
              </a:cxn>
              <a:cxn ang="0">
                <a:pos x="816" y="468"/>
              </a:cxn>
              <a:cxn ang="0">
                <a:pos x="804" y="440"/>
              </a:cxn>
              <a:cxn ang="0">
                <a:pos x="792" y="412"/>
              </a:cxn>
              <a:cxn ang="0">
                <a:pos x="778" y="386"/>
              </a:cxn>
              <a:cxn ang="0">
                <a:pos x="764" y="360"/>
              </a:cxn>
              <a:cxn ang="0">
                <a:pos x="750" y="334"/>
              </a:cxn>
              <a:cxn ang="0">
                <a:pos x="734" y="308"/>
              </a:cxn>
              <a:cxn ang="0">
                <a:pos x="718" y="284"/>
              </a:cxn>
              <a:cxn ang="0">
                <a:pos x="700" y="258"/>
              </a:cxn>
              <a:cxn ang="0">
                <a:pos x="682" y="234"/>
              </a:cxn>
              <a:cxn ang="0">
                <a:pos x="662" y="212"/>
              </a:cxn>
              <a:cxn ang="0">
                <a:pos x="642" y="188"/>
              </a:cxn>
              <a:cxn ang="0">
                <a:pos x="622" y="166"/>
              </a:cxn>
              <a:cxn ang="0">
                <a:pos x="602" y="146"/>
              </a:cxn>
              <a:cxn ang="0">
                <a:pos x="580" y="126"/>
              </a:cxn>
              <a:cxn ang="0">
                <a:pos x="558" y="104"/>
              </a:cxn>
              <a:cxn ang="0">
                <a:pos x="536" y="86"/>
              </a:cxn>
              <a:cxn ang="0">
                <a:pos x="512" y="68"/>
              </a:cxn>
              <a:cxn ang="0">
                <a:pos x="488" y="48"/>
              </a:cxn>
              <a:cxn ang="0">
                <a:pos x="464" y="32"/>
              </a:cxn>
              <a:cxn ang="0">
                <a:pos x="438" y="16"/>
              </a:cxn>
              <a:cxn ang="0">
                <a:pos x="412" y="0"/>
              </a:cxn>
              <a:cxn ang="0">
                <a:pos x="388" y="16"/>
              </a:cxn>
              <a:cxn ang="0">
                <a:pos x="362" y="32"/>
              </a:cxn>
              <a:cxn ang="0">
                <a:pos x="338" y="48"/>
              </a:cxn>
              <a:cxn ang="0">
                <a:pos x="314" y="68"/>
              </a:cxn>
              <a:cxn ang="0">
                <a:pos x="290" y="86"/>
              </a:cxn>
              <a:cxn ang="0">
                <a:pos x="266" y="104"/>
              </a:cxn>
              <a:cxn ang="0">
                <a:pos x="244" y="126"/>
              </a:cxn>
              <a:cxn ang="0">
                <a:pos x="222" y="146"/>
              </a:cxn>
              <a:cxn ang="0">
                <a:pos x="202" y="166"/>
              </a:cxn>
              <a:cxn ang="0">
                <a:pos x="182" y="188"/>
              </a:cxn>
              <a:cxn ang="0">
                <a:pos x="162" y="212"/>
              </a:cxn>
              <a:cxn ang="0">
                <a:pos x="144" y="234"/>
              </a:cxn>
              <a:cxn ang="0">
                <a:pos x="124" y="258"/>
              </a:cxn>
              <a:cxn ang="0">
                <a:pos x="108" y="284"/>
              </a:cxn>
              <a:cxn ang="0">
                <a:pos x="90" y="308"/>
              </a:cxn>
              <a:cxn ang="0">
                <a:pos x="76" y="334"/>
              </a:cxn>
              <a:cxn ang="0">
                <a:pos x="62" y="360"/>
              </a:cxn>
              <a:cxn ang="0">
                <a:pos x="48" y="386"/>
              </a:cxn>
              <a:cxn ang="0">
                <a:pos x="34" y="412"/>
              </a:cxn>
              <a:cxn ang="0">
                <a:pos x="20" y="440"/>
              </a:cxn>
              <a:cxn ang="0">
                <a:pos x="10" y="468"/>
              </a:cxn>
              <a:cxn ang="0">
                <a:pos x="0" y="492"/>
              </a:cxn>
              <a:cxn ang="0">
                <a:pos x="824" y="492"/>
              </a:cxn>
            </a:cxnLst>
            <a:rect l="0" t="0" r="r" b="b"/>
            <a:pathLst>
              <a:path w="824" h="492">
                <a:moveTo>
                  <a:pt x="824" y="492"/>
                </a:moveTo>
                <a:lnTo>
                  <a:pt x="816" y="468"/>
                </a:lnTo>
                <a:lnTo>
                  <a:pt x="804" y="440"/>
                </a:lnTo>
                <a:lnTo>
                  <a:pt x="792" y="412"/>
                </a:lnTo>
                <a:lnTo>
                  <a:pt x="778" y="386"/>
                </a:lnTo>
                <a:lnTo>
                  <a:pt x="764" y="360"/>
                </a:lnTo>
                <a:lnTo>
                  <a:pt x="750" y="334"/>
                </a:lnTo>
                <a:lnTo>
                  <a:pt x="734" y="308"/>
                </a:lnTo>
                <a:lnTo>
                  <a:pt x="718" y="284"/>
                </a:lnTo>
                <a:lnTo>
                  <a:pt x="700" y="258"/>
                </a:lnTo>
                <a:lnTo>
                  <a:pt x="682" y="234"/>
                </a:lnTo>
                <a:lnTo>
                  <a:pt x="662" y="212"/>
                </a:lnTo>
                <a:lnTo>
                  <a:pt x="642" y="188"/>
                </a:lnTo>
                <a:lnTo>
                  <a:pt x="622" y="166"/>
                </a:lnTo>
                <a:lnTo>
                  <a:pt x="602" y="146"/>
                </a:lnTo>
                <a:lnTo>
                  <a:pt x="580" y="126"/>
                </a:lnTo>
                <a:lnTo>
                  <a:pt x="558" y="104"/>
                </a:lnTo>
                <a:lnTo>
                  <a:pt x="536" y="86"/>
                </a:lnTo>
                <a:lnTo>
                  <a:pt x="512" y="68"/>
                </a:lnTo>
                <a:lnTo>
                  <a:pt x="488" y="48"/>
                </a:lnTo>
                <a:lnTo>
                  <a:pt x="464" y="32"/>
                </a:lnTo>
                <a:lnTo>
                  <a:pt x="438" y="16"/>
                </a:lnTo>
                <a:lnTo>
                  <a:pt x="412" y="0"/>
                </a:lnTo>
                <a:lnTo>
                  <a:pt x="388" y="16"/>
                </a:lnTo>
                <a:lnTo>
                  <a:pt x="362" y="32"/>
                </a:lnTo>
                <a:lnTo>
                  <a:pt x="338" y="48"/>
                </a:lnTo>
                <a:lnTo>
                  <a:pt x="314" y="68"/>
                </a:lnTo>
                <a:lnTo>
                  <a:pt x="290" y="86"/>
                </a:lnTo>
                <a:lnTo>
                  <a:pt x="266" y="104"/>
                </a:lnTo>
                <a:lnTo>
                  <a:pt x="244" y="126"/>
                </a:lnTo>
                <a:lnTo>
                  <a:pt x="222" y="146"/>
                </a:lnTo>
                <a:lnTo>
                  <a:pt x="202" y="166"/>
                </a:lnTo>
                <a:lnTo>
                  <a:pt x="182" y="188"/>
                </a:lnTo>
                <a:lnTo>
                  <a:pt x="162" y="212"/>
                </a:lnTo>
                <a:lnTo>
                  <a:pt x="144" y="234"/>
                </a:lnTo>
                <a:lnTo>
                  <a:pt x="124" y="258"/>
                </a:lnTo>
                <a:lnTo>
                  <a:pt x="108" y="284"/>
                </a:lnTo>
                <a:lnTo>
                  <a:pt x="90" y="308"/>
                </a:lnTo>
                <a:lnTo>
                  <a:pt x="76" y="334"/>
                </a:lnTo>
                <a:lnTo>
                  <a:pt x="62" y="360"/>
                </a:lnTo>
                <a:lnTo>
                  <a:pt x="48" y="386"/>
                </a:lnTo>
                <a:lnTo>
                  <a:pt x="34" y="412"/>
                </a:lnTo>
                <a:lnTo>
                  <a:pt x="20" y="440"/>
                </a:lnTo>
                <a:lnTo>
                  <a:pt x="10" y="468"/>
                </a:lnTo>
                <a:lnTo>
                  <a:pt x="0" y="492"/>
                </a:lnTo>
                <a:lnTo>
                  <a:pt x="824" y="492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ko-KR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 rot="3534736">
            <a:off x="1433693" y="4032089"/>
            <a:ext cx="15303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ПАТЕНТ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 rot="17749456">
            <a:off x="3509365" y="4060868"/>
            <a:ext cx="11512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ЕНВД</a:t>
            </a:r>
            <a:endParaRPr lang="en-US" altLang="ko-K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 Box 29"/>
          <p:cNvSpPr txBox="1">
            <a:spLocks noChangeArrowheads="1"/>
          </p:cNvSpPr>
          <p:nvPr/>
        </p:nvSpPr>
        <p:spPr bwMode="auto">
          <a:xfrm>
            <a:off x="2642845" y="2406488"/>
            <a:ext cx="8757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altLang="ko-KR" sz="3200" b="1" dirty="0">
                <a:cs typeface="Arial" pitchFamily="34" charset="0"/>
              </a:rPr>
              <a:t>УСН</a:t>
            </a:r>
            <a:endParaRPr lang="en-US" altLang="ko-KR" sz="32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067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54" name="직사각형 57"/>
          <p:cNvSpPr/>
          <p:nvPr/>
        </p:nvSpPr>
        <p:spPr bwMode="auto">
          <a:xfrm>
            <a:off x="2252332" y="3468028"/>
            <a:ext cx="3843668" cy="321715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>
            <a:off x="2414962" y="4000763"/>
            <a:ext cx="3612149" cy="206210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Организации и ИП  вправе подать в орган государственного контроля (надзора), орган муниципального контроля заявление об исключении       их из ежегодного плана проведения плановых проверок, в случае нахождении таковых в плановом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перечне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6" name="직사각형 57"/>
          <p:cNvSpPr/>
          <p:nvPr/>
        </p:nvSpPr>
        <p:spPr bwMode="auto">
          <a:xfrm>
            <a:off x="2252332" y="2798953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직사각형 57"/>
          <p:cNvSpPr/>
          <p:nvPr/>
        </p:nvSpPr>
        <p:spPr bwMode="auto">
          <a:xfrm>
            <a:off x="6843364" y="3468027"/>
            <a:ext cx="3973313" cy="3217153"/>
          </a:xfrm>
          <a:prstGeom prst="roundRect">
            <a:avLst>
              <a:gd name="adj" fmla="val 5825"/>
            </a:avLst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직사각형 57"/>
          <p:cNvSpPr/>
          <p:nvPr/>
        </p:nvSpPr>
        <p:spPr bwMode="auto">
          <a:xfrm>
            <a:off x="6843364" y="2798953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15"/>
          <p:cNvSpPr txBox="1">
            <a:spLocks noChangeArrowheads="1"/>
          </p:cNvSpPr>
          <p:nvPr/>
        </p:nvSpPr>
        <p:spPr bwMode="auto">
          <a:xfrm>
            <a:off x="3092403" y="2910160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МЕХАНИЗМ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0" name="TextBox 38"/>
          <p:cNvSpPr txBox="1">
            <a:spLocks noChangeArrowheads="1"/>
          </p:cNvSpPr>
          <p:nvPr/>
        </p:nvSpPr>
        <p:spPr bwMode="auto">
          <a:xfrm>
            <a:off x="7794970" y="2920730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ИСКЛЮЧЕНИЯ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 bwMode="auto">
          <a:xfrm>
            <a:off x="7038555" y="3754543"/>
            <a:ext cx="377812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Организации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и ИП в сферах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социальная, здравоохранения, 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образование, теплоснабжение, 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электроэнергетика, </a:t>
            </a:r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энергосбережение</a:t>
            </a:r>
          </a:p>
          <a:p>
            <a:r>
              <a:rPr lang="ru-RU" sz="1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(проверки </a:t>
            </a:r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проводятся 2 и более раза         </a:t>
            </a:r>
            <a:r>
              <a:rPr lang="ru-RU" sz="1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за </a:t>
            </a:r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3 </a:t>
            </a:r>
            <a:r>
              <a:rPr lang="ru-RU" sz="1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года)</a:t>
            </a: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r>
              <a:rPr lang="ru-RU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Организации </a:t>
            </a:r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и ИП, у которых во время проверки за предыдущие годы обнаружены нарушения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2498719" y="1043876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kern="0" dirty="0"/>
              <a:t>Трехлетний мораторий на плановые  проверки малого предпринимательства введен </a:t>
            </a:r>
          </a:p>
          <a:p>
            <a:r>
              <a:rPr lang="ru-RU" sz="2400" b="1" kern="0" dirty="0"/>
              <a:t>с 1 января 2016 года по 31 декабря 2018 года</a:t>
            </a: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2308302" y="1148576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438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54" name="직사각형 57"/>
          <p:cNvSpPr/>
          <p:nvPr/>
        </p:nvSpPr>
        <p:spPr bwMode="auto">
          <a:xfrm>
            <a:off x="2252332" y="3468028"/>
            <a:ext cx="3843668" cy="321715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>
            <a:off x="2414962" y="3465319"/>
            <a:ext cx="361214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по кредитным договорам</a:t>
            </a:r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до 50% от суммы кредита;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на срок до 5 лет (торговля 18 мес.);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максимальная сумма 42 млн руб.;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вознаграждение Фонда 0-2% годовых от суммы поручительства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 по банковским гарантиям                   (44 и 223-ФЗ) 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до 50% от суммы гарантии;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на срок до 3 лет;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максимальная сумма 30 млн. руб.;</a:t>
            </a: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вознаграждение Фонда 1% годовых от суммы поручительства</a:t>
            </a: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6" name="직사각형 57"/>
          <p:cNvSpPr/>
          <p:nvPr/>
        </p:nvSpPr>
        <p:spPr bwMode="auto">
          <a:xfrm>
            <a:off x="2252332" y="2798953"/>
            <a:ext cx="3843668" cy="596426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직사각형 57"/>
          <p:cNvSpPr/>
          <p:nvPr/>
        </p:nvSpPr>
        <p:spPr bwMode="auto">
          <a:xfrm>
            <a:off x="6843364" y="3468027"/>
            <a:ext cx="3973313" cy="3217153"/>
          </a:xfrm>
          <a:prstGeom prst="roundRect">
            <a:avLst>
              <a:gd name="adj" fmla="val 5825"/>
            </a:avLst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직사각형 57"/>
          <p:cNvSpPr/>
          <p:nvPr/>
        </p:nvSpPr>
        <p:spPr bwMode="auto">
          <a:xfrm>
            <a:off x="6843364" y="2798953"/>
            <a:ext cx="3973313" cy="596426"/>
          </a:xfrm>
          <a:prstGeom prst="roundRect">
            <a:avLst>
              <a:gd name="adj" fmla="val 19824"/>
            </a:avLst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15"/>
          <p:cNvSpPr txBox="1">
            <a:spLocks noChangeArrowheads="1"/>
          </p:cNvSpPr>
          <p:nvPr/>
        </p:nvSpPr>
        <p:spPr bwMode="auto">
          <a:xfrm>
            <a:off x="3092403" y="2910160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0" name="TextBox 38"/>
          <p:cNvSpPr txBox="1">
            <a:spLocks noChangeArrowheads="1"/>
          </p:cNvSpPr>
          <p:nvPr/>
        </p:nvSpPr>
        <p:spPr bwMode="auto">
          <a:xfrm>
            <a:off x="7794970" y="2920730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ТРЕБОВАНИЯ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 bwMode="auto">
          <a:xfrm>
            <a:off x="7038555" y="3646255"/>
            <a:ext cx="377812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Субъект МСП Московской области старше 3 мес.;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Без долгов по налогам; 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С собственным залоговым обеспечением в объеме не менее 50%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Запрещенные виды деятельности: 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Производство и реализация подакцизных товаров;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Игорный бизнес, ломбарды;</a:t>
            </a:r>
          </a:p>
          <a:p>
            <a:r>
              <a:rPr 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Добыча и реализация полезных ископаемых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98719" y="1043876"/>
            <a:ext cx="83179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kern="0" dirty="0"/>
              <a:t>Московский областной гарантийный фонд</a:t>
            </a:r>
          </a:p>
          <a:p>
            <a:r>
              <a:rPr lang="ru-RU" kern="0" dirty="0"/>
              <a:t>Предоставление  поручительств по кредитным договорам</a:t>
            </a:r>
          </a:p>
          <a:p>
            <a:r>
              <a:rPr lang="ru-RU" kern="0" dirty="0"/>
              <a:t>и договорам банковской гарантии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308302" y="1204331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020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Поддержка МСП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17165" y="1301690"/>
            <a:ext cx="972537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kern="0" dirty="0"/>
              <a:t>Московский областной фонд развития </a:t>
            </a:r>
            <a:r>
              <a:rPr lang="ru-RU" sz="2800" kern="0" dirty="0" smtClean="0"/>
              <a:t>микрофинансирования</a:t>
            </a:r>
            <a:r>
              <a:rPr lang="ru-RU" sz="2800" b="1" kern="0" dirty="0" smtClean="0"/>
              <a:t> </a:t>
            </a:r>
          </a:p>
          <a:p>
            <a:r>
              <a:rPr lang="ru-RU" kern="0" dirty="0" smtClean="0"/>
              <a:t>Предоставление  </a:t>
            </a:r>
            <a:r>
              <a:rPr lang="ru-RU" kern="0" dirty="0" err="1"/>
              <a:t>микрозаймов</a:t>
            </a:r>
            <a:r>
              <a:rPr lang="ru-RU" kern="0" dirty="0"/>
              <a:t>, в том числе начинающим предпринимателям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250814" y="1261386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타원 4"/>
          <p:cNvSpPr/>
          <p:nvPr/>
        </p:nvSpPr>
        <p:spPr>
          <a:xfrm>
            <a:off x="2216604" y="2932122"/>
            <a:ext cx="2537792" cy="2537793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그룹 60"/>
          <p:cNvGrpSpPr/>
          <p:nvPr/>
        </p:nvGrpSpPr>
        <p:grpSpPr>
          <a:xfrm>
            <a:off x="2117903" y="2925743"/>
            <a:ext cx="2799649" cy="2537793"/>
            <a:chOff x="5075123" y="3442121"/>
            <a:chExt cx="2481953" cy="2249809"/>
          </a:xfrm>
          <a:solidFill>
            <a:schemeClr val="accent1">
              <a:lumMod val="75000"/>
            </a:schemeClr>
          </a:solidFill>
        </p:grpSpPr>
        <p:sp>
          <p:nvSpPr>
            <p:cNvPr id="18" name="타원 1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자유형 1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자유형 1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타원 20"/>
          <p:cNvSpPr/>
          <p:nvPr/>
        </p:nvSpPr>
        <p:spPr>
          <a:xfrm>
            <a:off x="5066747" y="2675790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그룹 60"/>
          <p:cNvGrpSpPr/>
          <p:nvPr/>
        </p:nvGrpSpPr>
        <p:grpSpPr>
          <a:xfrm>
            <a:off x="5043228" y="2674270"/>
            <a:ext cx="667122" cy="604724"/>
            <a:chOff x="5075123" y="3442121"/>
            <a:chExt cx="2481953" cy="2249809"/>
          </a:xfrm>
          <a:solidFill>
            <a:srgbClr val="FF0000"/>
          </a:solidFill>
        </p:grpSpPr>
        <p:sp>
          <p:nvSpPr>
            <p:cNvPr id="26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" name="타원 29"/>
          <p:cNvSpPr/>
          <p:nvPr/>
        </p:nvSpPr>
        <p:spPr>
          <a:xfrm>
            <a:off x="5625333" y="3944931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그룹 60"/>
          <p:cNvGrpSpPr/>
          <p:nvPr/>
        </p:nvGrpSpPr>
        <p:grpSpPr>
          <a:xfrm>
            <a:off x="5601814" y="3943411"/>
            <a:ext cx="667122" cy="604724"/>
            <a:chOff x="5075123" y="3442121"/>
            <a:chExt cx="2481953" cy="2249809"/>
          </a:xfrm>
          <a:solidFill>
            <a:srgbClr val="FF0000"/>
          </a:solidFill>
        </p:grpSpPr>
        <p:sp>
          <p:nvSpPr>
            <p:cNvPr id="34" name="타원 31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자유형 34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자유형 35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0" name="타원 58"/>
          <p:cNvSpPr/>
          <p:nvPr/>
        </p:nvSpPr>
        <p:spPr>
          <a:xfrm>
            <a:off x="5066747" y="5220426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1" name="그룹 60"/>
          <p:cNvGrpSpPr/>
          <p:nvPr/>
        </p:nvGrpSpPr>
        <p:grpSpPr>
          <a:xfrm>
            <a:off x="5043228" y="5218906"/>
            <a:ext cx="667122" cy="604724"/>
            <a:chOff x="5075123" y="3442121"/>
            <a:chExt cx="2481953" cy="2249809"/>
          </a:xfrm>
          <a:solidFill>
            <a:srgbClr val="FF0000"/>
          </a:solidFill>
        </p:grpSpPr>
        <p:sp>
          <p:nvSpPr>
            <p:cNvPr id="42" name="타원 6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자유형 6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자유형 6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8" name="직사각형 67"/>
          <p:cNvSpPr/>
          <p:nvPr/>
        </p:nvSpPr>
        <p:spPr>
          <a:xfrm>
            <a:off x="5707247" y="2737643"/>
            <a:ext cx="4048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2000" dirty="0">
                <a:cs typeface="Arial" pitchFamily="34" charset="0"/>
              </a:rPr>
              <a:t>До </a:t>
            </a:r>
            <a:r>
              <a:rPr lang="ru-RU" altLang="ko-KR" sz="2000" dirty="0" smtClean="0">
                <a:cs typeface="Arial" pitchFamily="34" charset="0"/>
              </a:rPr>
              <a:t>3 млн. </a:t>
            </a:r>
            <a:r>
              <a:rPr lang="ru-RU" altLang="ko-KR" sz="2000" dirty="0">
                <a:cs typeface="Arial" pitchFamily="34" charset="0"/>
              </a:rPr>
              <a:t>руб., срок до 3-х </a:t>
            </a:r>
            <a:r>
              <a:rPr lang="ru-RU" altLang="ko-KR" sz="2000" dirty="0" smtClean="0">
                <a:cs typeface="Arial" pitchFamily="34" charset="0"/>
              </a:rPr>
              <a:t>лет</a:t>
            </a:r>
            <a:endParaRPr lang="ru-RU" altLang="ko-KR" sz="2000" dirty="0">
              <a:cs typeface="Arial" pitchFamily="34" charset="0"/>
            </a:endParaRPr>
          </a:p>
        </p:txBody>
      </p:sp>
      <p:sp>
        <p:nvSpPr>
          <p:cNvPr id="49" name="직사각형 70"/>
          <p:cNvSpPr/>
          <p:nvPr/>
        </p:nvSpPr>
        <p:spPr>
          <a:xfrm>
            <a:off x="6284506" y="3913777"/>
            <a:ext cx="36162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ko-KR" sz="2000" dirty="0">
                <a:cs typeface="Arial" pitchFamily="34" charset="0"/>
              </a:rPr>
              <a:t>Ставка – от 8% до 13% годовых</a:t>
            </a:r>
          </a:p>
          <a:p>
            <a:pPr>
              <a:defRPr/>
            </a:pPr>
            <a:r>
              <a:rPr lang="ru-RU" altLang="ko-KR" sz="2000" dirty="0">
                <a:cs typeface="Arial" pitchFamily="34" charset="0"/>
              </a:rPr>
              <a:t>(промышленность до 10,4%)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50" name="직사각형 71"/>
          <p:cNvSpPr/>
          <p:nvPr/>
        </p:nvSpPr>
        <p:spPr>
          <a:xfrm>
            <a:off x="5707248" y="5053711"/>
            <a:ext cx="44165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ko-KR" sz="2000" dirty="0">
                <a:cs typeface="Arial" pitchFamily="34" charset="0"/>
              </a:rPr>
              <a:t>Срок рассмотрения до 10 дней</a:t>
            </a:r>
          </a:p>
          <a:p>
            <a:pPr>
              <a:defRPr/>
            </a:pPr>
            <a:r>
              <a:rPr lang="ru-RU" altLang="ko-KR" sz="2000" dirty="0">
                <a:cs typeface="Arial" pitchFamily="34" charset="0"/>
              </a:rPr>
              <a:t>Широкий спектр обеспечения (залог) </a:t>
            </a:r>
          </a:p>
          <a:p>
            <a:pPr>
              <a:defRPr/>
            </a:pPr>
            <a:r>
              <a:rPr lang="ru-RU" altLang="ko-KR" sz="2000" dirty="0">
                <a:cs typeface="Arial" pitchFamily="34" charset="0"/>
              </a:rPr>
              <a:t>Гибкий график погашения (отсрочка)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211847" y="3954427"/>
            <a:ext cx="2573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МИКРОЗАЙМЫ</a:t>
            </a:r>
            <a:endParaRPr lang="ko-KR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03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504985" y="3314874"/>
            <a:ext cx="5668537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</a:rPr>
              <a:t>Особые Экономические</a:t>
            </a:r>
          </a:p>
          <a:p>
            <a:r>
              <a:rPr lang="ru-RU" b="1" dirty="0">
                <a:solidFill>
                  <a:schemeClr val="bg1"/>
                </a:solidFill>
              </a:rPr>
              <a:t>Зоны</a:t>
            </a:r>
          </a:p>
        </p:txBody>
      </p:sp>
    </p:spTree>
    <p:extLst>
      <p:ext uri="{BB962C8B-B14F-4D97-AF65-F5344CB8AC3E}">
        <p14:creationId xmlns:p14="http://schemas.microsoft.com/office/powerpoint/2010/main" val="223504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096000" y="3103000"/>
            <a:ext cx="4654631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</a:rPr>
              <a:t>Налоговые</a:t>
            </a:r>
          </a:p>
          <a:p>
            <a:r>
              <a:rPr lang="ru-RU" b="1" dirty="0">
                <a:solidFill>
                  <a:schemeClr val="bg1"/>
                </a:solidFill>
              </a:rPr>
              <a:t>льготы</a:t>
            </a:r>
          </a:p>
        </p:txBody>
      </p:sp>
    </p:spTree>
    <p:extLst>
      <p:ext uri="{BB962C8B-B14F-4D97-AF65-F5344CB8AC3E}">
        <p14:creationId xmlns:p14="http://schemas.microsoft.com/office/powerpoint/2010/main" val="41692443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ОЭЗ «Дубна»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98719" y="1088480"/>
            <a:ext cx="8317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/>
              <a:t>Особая экономическая зона технико-внедренческого типа</a:t>
            </a:r>
          </a:p>
          <a:p>
            <a:r>
              <a:rPr lang="ru-RU" kern="0" dirty="0"/>
              <a:t>Адрес: Московская область, г. Дубна, ул. Программистов, д. 4</a:t>
            </a:r>
          </a:p>
          <a:p>
            <a:r>
              <a:rPr lang="ru-RU" kern="0" dirty="0"/>
              <a:t>Площадь: 187 га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308302" y="1204331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821034" y="3734367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sp>
        <p:nvSpPr>
          <p:cNvPr id="84" name="모서리가 둥근 직사각형 4"/>
          <p:cNvSpPr/>
          <p:nvPr/>
        </p:nvSpPr>
        <p:spPr>
          <a:xfrm>
            <a:off x="1596384" y="4058403"/>
            <a:ext cx="1592802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타원 8"/>
          <p:cNvSpPr/>
          <p:nvPr/>
        </p:nvSpPr>
        <p:spPr>
          <a:xfrm>
            <a:off x="1821034" y="4193418"/>
            <a:ext cx="1170130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1616944" y="5318543"/>
            <a:ext cx="15722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первые 8 лет</a:t>
            </a:r>
          </a:p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5% - с 9 по 14 год</a:t>
            </a:r>
          </a:p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13,5% - после 14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87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0669" y="4382439"/>
            <a:ext cx="936104" cy="936104"/>
          </a:xfrm>
          <a:prstGeom prst="rect">
            <a:avLst/>
          </a:prstGeom>
          <a:noFill/>
        </p:spPr>
      </p:pic>
      <p:sp>
        <p:nvSpPr>
          <p:cNvPr id="91" name="모서리가 둥근 직사각형 13"/>
          <p:cNvSpPr/>
          <p:nvPr/>
        </p:nvSpPr>
        <p:spPr>
          <a:xfrm>
            <a:off x="3405362" y="4058403"/>
            <a:ext cx="1368000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447756" y="3699776"/>
            <a:ext cx="129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</p:txBody>
      </p:sp>
      <p:grpSp>
        <p:nvGrpSpPr>
          <p:cNvPr id="93" name="Группа 47"/>
          <p:cNvGrpSpPr/>
          <p:nvPr/>
        </p:nvGrpSpPr>
        <p:grpSpPr>
          <a:xfrm>
            <a:off x="3431451" y="4193418"/>
            <a:ext cx="1317955" cy="1515543"/>
            <a:chOff x="7219131" y="3383995"/>
            <a:chExt cx="1387475" cy="1515543"/>
          </a:xfrm>
        </p:grpSpPr>
        <p:sp>
          <p:nvSpPr>
            <p:cNvPr id="94" name="타원 14"/>
            <p:cNvSpPr/>
            <p:nvPr/>
          </p:nvSpPr>
          <p:spPr>
            <a:xfrm>
              <a:off x="7326681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>
              <a:spLocks noChangeArrowheads="1"/>
            </p:cNvSpPr>
            <p:nvPr/>
          </p:nvSpPr>
          <p:spPr bwMode="auto">
            <a:xfrm>
              <a:off x="7219131" y="4622539"/>
              <a:ext cx="13874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- 5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90" name="Picture 2" descr="lorry, transport, transportation, truck, vehicle, yellow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356" y="4326362"/>
            <a:ext cx="752323" cy="792008"/>
          </a:xfrm>
          <a:prstGeom prst="rect">
            <a:avLst/>
          </a:prstGeom>
          <a:noFill/>
        </p:spPr>
      </p:pic>
      <p:sp>
        <p:nvSpPr>
          <p:cNvPr id="97" name="TextBox 96"/>
          <p:cNvSpPr txBox="1"/>
          <p:nvPr/>
        </p:nvSpPr>
        <p:spPr>
          <a:xfrm>
            <a:off x="745767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Имущество</a:t>
            </a:r>
          </a:p>
        </p:txBody>
      </p:sp>
      <p:sp>
        <p:nvSpPr>
          <p:cNvPr id="99" name="모서리가 둥근 직사각형 9"/>
          <p:cNvSpPr/>
          <p:nvPr/>
        </p:nvSpPr>
        <p:spPr>
          <a:xfrm>
            <a:off x="7438522" y="4108925"/>
            <a:ext cx="1337128" cy="1980220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타원 10"/>
          <p:cNvSpPr/>
          <p:nvPr/>
        </p:nvSpPr>
        <p:spPr>
          <a:xfrm>
            <a:off x="7563878" y="4243940"/>
            <a:ext cx="1086417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7437659" y="5524114"/>
            <a:ext cx="13571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- 10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02" name="Picture 4" descr="C:\Users\DembitskiyMN\Desktop\home_dow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387" y="4432961"/>
            <a:ext cx="1002846" cy="798763"/>
          </a:xfrm>
          <a:prstGeom prst="rect">
            <a:avLst/>
          </a:prstGeom>
          <a:noFill/>
        </p:spPr>
      </p:pic>
      <p:sp>
        <p:nvSpPr>
          <p:cNvPr id="104" name="TextBox 103"/>
          <p:cNvSpPr txBox="1"/>
          <p:nvPr/>
        </p:nvSpPr>
        <p:spPr>
          <a:xfrm>
            <a:off x="8945811" y="3734367"/>
            <a:ext cx="122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</a:p>
        </p:txBody>
      </p:sp>
      <p:sp>
        <p:nvSpPr>
          <p:cNvPr id="106" name="모서리가 둥근 직사각형 11"/>
          <p:cNvSpPr/>
          <p:nvPr/>
        </p:nvSpPr>
        <p:spPr>
          <a:xfrm>
            <a:off x="8877970" y="4108925"/>
            <a:ext cx="1356829" cy="1980220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타원 12"/>
          <p:cNvSpPr/>
          <p:nvPr/>
        </p:nvSpPr>
        <p:spPr>
          <a:xfrm>
            <a:off x="9042274" y="4279944"/>
            <a:ext cx="1102424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8938777" y="5518488"/>
            <a:ext cx="130719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- 5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09" name="Picture 2" descr="C:\Users\DembitskiyMN\Desktop\zemly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81494" y="4324949"/>
            <a:ext cx="1020450" cy="1083122"/>
          </a:xfrm>
          <a:prstGeom prst="rect">
            <a:avLst/>
          </a:prstGeom>
          <a:noFill/>
        </p:spPr>
      </p:pic>
      <p:sp>
        <p:nvSpPr>
          <p:cNvPr id="113" name="TextBox 112"/>
          <p:cNvSpPr txBox="1"/>
          <p:nvPr/>
        </p:nvSpPr>
        <p:spPr>
          <a:xfrm>
            <a:off x="601751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grpSp>
        <p:nvGrpSpPr>
          <p:cNvPr id="114" name="Группа 43"/>
          <p:cNvGrpSpPr/>
          <p:nvPr/>
        </p:nvGrpSpPr>
        <p:grpSpPr>
          <a:xfrm>
            <a:off x="5997499" y="4108925"/>
            <a:ext cx="1357143" cy="1980220"/>
            <a:chOff x="2750243" y="3248980"/>
            <a:chExt cx="1461717" cy="1980220"/>
          </a:xfrm>
        </p:grpSpPr>
        <p:sp>
          <p:nvSpPr>
            <p:cNvPr id="115" name="모서리가 둥근 직사각형 9"/>
            <p:cNvSpPr/>
            <p:nvPr/>
          </p:nvSpPr>
          <p:spPr>
            <a:xfrm>
              <a:off x="2751173" y="3248980"/>
              <a:ext cx="1440160" cy="1980220"/>
            </a:xfrm>
            <a:prstGeom prst="round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타원 10"/>
            <p:cNvSpPr/>
            <p:nvPr/>
          </p:nvSpPr>
          <p:spPr>
            <a:xfrm>
              <a:off x="2886188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>
              <a:spLocks noChangeArrowheads="1"/>
            </p:cNvSpPr>
            <p:nvPr/>
          </p:nvSpPr>
          <p:spPr bwMode="auto">
            <a:xfrm>
              <a:off x="2750243" y="4664169"/>
              <a:ext cx="146171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до 1 января 2018 года 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112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3523" y="4454447"/>
            <a:ext cx="936104" cy="936104"/>
          </a:xfrm>
          <a:prstGeom prst="rect">
            <a:avLst/>
          </a:prstGeom>
          <a:noFill/>
        </p:spPr>
      </p:pic>
      <p:sp>
        <p:nvSpPr>
          <p:cNvPr id="121" name="TextBox 120"/>
          <p:cNvSpPr txBox="1">
            <a:spLocks noChangeArrowheads="1"/>
          </p:cNvSpPr>
          <p:nvPr/>
        </p:nvSpPr>
        <p:spPr bwMode="auto">
          <a:xfrm>
            <a:off x="2401740" y="2988010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РЕГИОНАЛЬНЫЕ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/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7289186" y="3008625"/>
            <a:ext cx="17281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ФЕДЕРАЛЬНЫЕ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3" name="TextBox 122"/>
          <p:cNvSpPr txBox="1">
            <a:spLocks noChangeArrowheads="1"/>
          </p:cNvSpPr>
          <p:nvPr/>
        </p:nvSpPr>
        <p:spPr bwMode="auto">
          <a:xfrm>
            <a:off x="3265836" y="2372517"/>
            <a:ext cx="49384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НАЛОГОВЫЕ ЛЬГОТЫ ДЛЯ РЕЗИДЕНТОВ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cxnSp>
        <p:nvCxnSpPr>
          <p:cNvPr id="124" name="Прямая соединительная линия 123"/>
          <p:cNvCxnSpPr>
            <a:stCxn id="123" idx="2"/>
          </p:cNvCxnSpPr>
          <p:nvPr/>
        </p:nvCxnSpPr>
        <p:spPr>
          <a:xfrm>
            <a:off x="5735081" y="2711071"/>
            <a:ext cx="0" cy="446216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>
            <a:endCxn id="122" idx="1"/>
          </p:cNvCxnSpPr>
          <p:nvPr/>
        </p:nvCxnSpPr>
        <p:spPr>
          <a:xfrm>
            <a:off x="4129932" y="3154175"/>
            <a:ext cx="3159254" cy="23727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74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ОЭЗ «Ступино Квадрат»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98719" y="1088480"/>
            <a:ext cx="8317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/>
              <a:t>Особая экономическая зона промышленно-производственного типа</a:t>
            </a:r>
          </a:p>
          <a:p>
            <a:r>
              <a:rPr lang="ru-RU" kern="0" dirty="0"/>
              <a:t>Адрес: Московская область, Юг, 73 км от МКАД, вблизи от трассы М-4 «ДОН»</a:t>
            </a:r>
          </a:p>
          <a:p>
            <a:r>
              <a:rPr lang="ru-RU" kern="0" dirty="0"/>
              <a:t>Площадь: 360 га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308302" y="1204331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821034" y="3734367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447756" y="3699776"/>
            <a:ext cx="129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45767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Имущество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945811" y="3734367"/>
            <a:ext cx="122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01751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2401740" y="2988010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РЕГИОНАЛЬНЫЕ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/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7289186" y="3008625"/>
            <a:ext cx="17281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ФЕДЕРАЛЬНЫЕ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3265836" y="2372517"/>
            <a:ext cx="49384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НАЛОГОВЫЕ ЛЬГОТЫ ДЛЯ РЕЗИДЕНТОВ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>
            <a:stCxn id="120" idx="2"/>
          </p:cNvCxnSpPr>
          <p:nvPr/>
        </p:nvCxnSpPr>
        <p:spPr>
          <a:xfrm>
            <a:off x="5735081" y="2711071"/>
            <a:ext cx="0" cy="446216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endCxn id="119" idx="1"/>
          </p:cNvCxnSpPr>
          <p:nvPr/>
        </p:nvCxnSpPr>
        <p:spPr>
          <a:xfrm>
            <a:off x="4129932" y="3157287"/>
            <a:ext cx="3159254" cy="20615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모서리가 둥근 직사각형 4"/>
          <p:cNvSpPr/>
          <p:nvPr/>
        </p:nvSpPr>
        <p:spPr>
          <a:xfrm>
            <a:off x="1603339" y="4136463"/>
            <a:ext cx="1592802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타원 8"/>
          <p:cNvSpPr/>
          <p:nvPr/>
        </p:nvSpPr>
        <p:spPr>
          <a:xfrm>
            <a:off x="1827989" y="4271478"/>
            <a:ext cx="1170130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1623899" y="5396603"/>
            <a:ext cx="15722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первые 8 лет</a:t>
            </a:r>
          </a:p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5% - с 9 по 14 год</a:t>
            </a:r>
          </a:p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13,5% - после 14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67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7624" y="4460499"/>
            <a:ext cx="936104" cy="936104"/>
          </a:xfrm>
          <a:prstGeom prst="rect">
            <a:avLst/>
          </a:prstGeom>
          <a:noFill/>
        </p:spPr>
      </p:pic>
      <p:sp>
        <p:nvSpPr>
          <p:cNvPr id="68" name="모서리가 둥근 직사각형 13"/>
          <p:cNvSpPr/>
          <p:nvPr/>
        </p:nvSpPr>
        <p:spPr>
          <a:xfrm>
            <a:off x="3412317" y="4136463"/>
            <a:ext cx="1368000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9" name="Группа 47"/>
          <p:cNvGrpSpPr/>
          <p:nvPr/>
        </p:nvGrpSpPr>
        <p:grpSpPr>
          <a:xfrm>
            <a:off x="3438406" y="4271478"/>
            <a:ext cx="1317955" cy="1515543"/>
            <a:chOff x="7219131" y="3383995"/>
            <a:chExt cx="1387475" cy="1515543"/>
          </a:xfrm>
        </p:grpSpPr>
        <p:sp>
          <p:nvSpPr>
            <p:cNvPr id="70" name="타원 14"/>
            <p:cNvSpPr/>
            <p:nvPr/>
          </p:nvSpPr>
          <p:spPr>
            <a:xfrm>
              <a:off x="7326681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TextBox 70"/>
            <p:cNvSpPr txBox="1">
              <a:spLocks noChangeArrowheads="1"/>
            </p:cNvSpPr>
            <p:nvPr/>
          </p:nvSpPr>
          <p:spPr bwMode="auto">
            <a:xfrm>
              <a:off x="7219131" y="4622539"/>
              <a:ext cx="13874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- 5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72" name="Picture 2" descr="lorry, transport, transportation, truck, vehicle, yellow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8311" y="4404422"/>
            <a:ext cx="752323" cy="792008"/>
          </a:xfrm>
          <a:prstGeom prst="rect">
            <a:avLst/>
          </a:prstGeom>
          <a:noFill/>
        </p:spPr>
      </p:pic>
      <p:sp>
        <p:nvSpPr>
          <p:cNvPr id="73" name="모서리가 둥근 직사각형 9"/>
          <p:cNvSpPr/>
          <p:nvPr/>
        </p:nvSpPr>
        <p:spPr>
          <a:xfrm>
            <a:off x="7445477" y="4186985"/>
            <a:ext cx="1337128" cy="1980220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타원 10"/>
          <p:cNvSpPr/>
          <p:nvPr/>
        </p:nvSpPr>
        <p:spPr>
          <a:xfrm>
            <a:off x="7570833" y="4322000"/>
            <a:ext cx="1086417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7444614" y="5602174"/>
            <a:ext cx="13571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- 10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76" name="Picture 4" descr="C:\Users\DembitskiyMN\Desktop\home_dow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8342" y="4511021"/>
            <a:ext cx="1002846" cy="798763"/>
          </a:xfrm>
          <a:prstGeom prst="rect">
            <a:avLst/>
          </a:prstGeom>
          <a:noFill/>
        </p:spPr>
      </p:pic>
      <p:sp>
        <p:nvSpPr>
          <p:cNvPr id="77" name="모서리가 둥근 직사각형 11"/>
          <p:cNvSpPr/>
          <p:nvPr/>
        </p:nvSpPr>
        <p:spPr>
          <a:xfrm>
            <a:off x="8884925" y="4186985"/>
            <a:ext cx="1356829" cy="1980220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타원 12"/>
          <p:cNvSpPr/>
          <p:nvPr/>
        </p:nvSpPr>
        <p:spPr>
          <a:xfrm>
            <a:off x="9049229" y="4358004"/>
            <a:ext cx="1102424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8945732" y="5596548"/>
            <a:ext cx="130719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- 5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80" name="Picture 2" descr="C:\Users\DembitskiyMN\Desktop\zemly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88449" y="4403009"/>
            <a:ext cx="1020450" cy="1083122"/>
          </a:xfrm>
          <a:prstGeom prst="rect">
            <a:avLst/>
          </a:prstGeom>
          <a:noFill/>
        </p:spPr>
      </p:pic>
      <p:grpSp>
        <p:nvGrpSpPr>
          <p:cNvPr id="81" name="Группа 43"/>
          <p:cNvGrpSpPr/>
          <p:nvPr/>
        </p:nvGrpSpPr>
        <p:grpSpPr>
          <a:xfrm>
            <a:off x="6004454" y="4165499"/>
            <a:ext cx="1357143" cy="2001706"/>
            <a:chOff x="2750243" y="3248980"/>
            <a:chExt cx="1461717" cy="2001706"/>
          </a:xfrm>
        </p:grpSpPr>
        <p:sp>
          <p:nvSpPr>
            <p:cNvPr id="83" name="모서리가 둥근 직사각형 9"/>
            <p:cNvSpPr/>
            <p:nvPr/>
          </p:nvSpPr>
          <p:spPr>
            <a:xfrm>
              <a:off x="2751173" y="3248980"/>
              <a:ext cx="1440160" cy="1980220"/>
            </a:xfrm>
            <a:prstGeom prst="round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타원 10"/>
            <p:cNvSpPr/>
            <p:nvPr/>
          </p:nvSpPr>
          <p:spPr>
            <a:xfrm>
              <a:off x="2886188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TextBox 88"/>
            <p:cNvSpPr txBox="1">
              <a:spLocks noChangeArrowheads="1"/>
            </p:cNvSpPr>
            <p:nvPr/>
          </p:nvSpPr>
          <p:spPr bwMode="auto">
            <a:xfrm>
              <a:off x="2750243" y="4604355"/>
              <a:ext cx="146171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2% - в федеральный бюджет</a:t>
              </a:r>
              <a:endParaRPr lang="ru-RU" sz="1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96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0478" y="4511021"/>
            <a:ext cx="936104" cy="9361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30044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ОЭЗ «Исток»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98719" y="1088480"/>
            <a:ext cx="8317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/>
              <a:t>Особая экономическая зона технико-внедренческого типа</a:t>
            </a:r>
          </a:p>
          <a:p>
            <a:r>
              <a:rPr lang="ru-RU" kern="0" dirty="0"/>
              <a:t>г. о. Фрязино</a:t>
            </a:r>
          </a:p>
          <a:p>
            <a:r>
              <a:rPr lang="ru-RU" kern="0" dirty="0"/>
              <a:t>Адрес</a:t>
            </a:r>
            <a:r>
              <a:rPr lang="en-US" kern="0" dirty="0"/>
              <a:t>: </a:t>
            </a:r>
            <a:r>
              <a:rPr lang="ru-RU" kern="0" dirty="0"/>
              <a:t>Московская область, Юг, 73 км от МКАД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308302" y="1204331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821034" y="3734367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447756" y="3699776"/>
            <a:ext cx="129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45767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Имущество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945811" y="3734367"/>
            <a:ext cx="122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01751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2401740" y="2988010"/>
            <a:ext cx="17281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ФЕДЕРАЛЬНЫЕ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7267645" y="2980301"/>
            <a:ext cx="17281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РЕГИОНАЛЬНЫЕ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3265836" y="2372517"/>
            <a:ext cx="49384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НАЛОГОВЫЕ ЛЬГОТЫ ДЛЯ РЕЗИДЕНТОВ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>
            <a:stCxn id="120" idx="2"/>
          </p:cNvCxnSpPr>
          <p:nvPr/>
        </p:nvCxnSpPr>
        <p:spPr>
          <a:xfrm>
            <a:off x="5735081" y="2711071"/>
            <a:ext cx="0" cy="446216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118" idx="3"/>
            <a:endCxn id="119" idx="1"/>
          </p:cNvCxnSpPr>
          <p:nvPr/>
        </p:nvCxnSpPr>
        <p:spPr>
          <a:xfrm flipV="1">
            <a:off x="4129932" y="3149578"/>
            <a:ext cx="3137713" cy="7709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Группа 42"/>
          <p:cNvGrpSpPr/>
          <p:nvPr/>
        </p:nvGrpSpPr>
        <p:grpSpPr>
          <a:xfrm>
            <a:off x="1596384" y="4164508"/>
            <a:ext cx="1592802" cy="1980220"/>
            <a:chOff x="530926" y="3248980"/>
            <a:chExt cx="1592802" cy="1980220"/>
          </a:xfrm>
        </p:grpSpPr>
        <p:sp>
          <p:nvSpPr>
            <p:cNvPr id="41" name="모서리가 둥근 직사각형 4"/>
            <p:cNvSpPr/>
            <p:nvPr/>
          </p:nvSpPr>
          <p:spPr>
            <a:xfrm>
              <a:off x="530926" y="3248980"/>
              <a:ext cx="1592802" cy="1980220"/>
            </a:xfrm>
            <a:prstGeom prst="roundRect">
              <a:avLst/>
            </a:prstGeom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타원 8"/>
            <p:cNvSpPr/>
            <p:nvPr/>
          </p:nvSpPr>
          <p:spPr>
            <a:xfrm>
              <a:off x="755576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551486" y="4509120"/>
              <a:ext cx="15722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первые 8 лет</a:t>
              </a:r>
            </a:p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5% - с 9 по 14 год</a:t>
              </a:r>
            </a:p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13,5% - после 14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  <p:pic>
          <p:nvPicPr>
            <p:cNvPr id="44" name="Picture 2" descr="C:\Users\DembitskiyMN\Desktop\money_PNG354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5211" y="3573016"/>
              <a:ext cx="936104" cy="936104"/>
            </a:xfrm>
            <a:prstGeom prst="rect">
              <a:avLst/>
            </a:prstGeom>
            <a:noFill/>
          </p:spPr>
        </p:pic>
      </p:grpSp>
      <p:sp>
        <p:nvSpPr>
          <p:cNvPr id="48" name="모서리가 둥근 직사각형 13"/>
          <p:cNvSpPr/>
          <p:nvPr/>
        </p:nvSpPr>
        <p:spPr>
          <a:xfrm>
            <a:off x="3405362" y="4164508"/>
            <a:ext cx="1368000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0" name="Группа 47"/>
          <p:cNvGrpSpPr/>
          <p:nvPr/>
        </p:nvGrpSpPr>
        <p:grpSpPr>
          <a:xfrm>
            <a:off x="3431451" y="4299523"/>
            <a:ext cx="1317955" cy="1515543"/>
            <a:chOff x="7219131" y="3383995"/>
            <a:chExt cx="1387475" cy="1515543"/>
          </a:xfrm>
        </p:grpSpPr>
        <p:sp>
          <p:nvSpPr>
            <p:cNvPr id="51" name="타원 14"/>
            <p:cNvSpPr/>
            <p:nvPr/>
          </p:nvSpPr>
          <p:spPr>
            <a:xfrm>
              <a:off x="7326681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>
              <a:spLocks noChangeArrowheads="1"/>
            </p:cNvSpPr>
            <p:nvPr/>
          </p:nvSpPr>
          <p:spPr bwMode="auto">
            <a:xfrm>
              <a:off x="7219131" y="4622539"/>
              <a:ext cx="13874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- 5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47" name="Picture 2" descr="lorry, transport, transportation, truck, vehicle, yellow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356" y="4432467"/>
            <a:ext cx="752323" cy="792008"/>
          </a:xfrm>
          <a:prstGeom prst="rect">
            <a:avLst/>
          </a:prstGeom>
          <a:noFill/>
        </p:spPr>
      </p:pic>
      <p:grpSp>
        <p:nvGrpSpPr>
          <p:cNvPr id="55" name="Группа 43"/>
          <p:cNvGrpSpPr/>
          <p:nvPr/>
        </p:nvGrpSpPr>
        <p:grpSpPr>
          <a:xfrm>
            <a:off x="7437659" y="4180439"/>
            <a:ext cx="1357143" cy="1980220"/>
            <a:chOff x="2750243" y="3248980"/>
            <a:chExt cx="1461717" cy="1980220"/>
          </a:xfrm>
        </p:grpSpPr>
        <p:sp>
          <p:nvSpPr>
            <p:cNvPr id="56" name="모서리가 둥근 직사각형 9"/>
            <p:cNvSpPr/>
            <p:nvPr/>
          </p:nvSpPr>
          <p:spPr>
            <a:xfrm>
              <a:off x="2751173" y="3248980"/>
              <a:ext cx="1440160" cy="1980220"/>
            </a:xfrm>
            <a:prstGeom prst="round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타원 10"/>
            <p:cNvSpPr/>
            <p:nvPr/>
          </p:nvSpPr>
          <p:spPr>
            <a:xfrm>
              <a:off x="2886188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TextBox 57"/>
            <p:cNvSpPr txBox="1">
              <a:spLocks noChangeArrowheads="1"/>
            </p:cNvSpPr>
            <p:nvPr/>
          </p:nvSpPr>
          <p:spPr bwMode="auto">
            <a:xfrm>
              <a:off x="2750243" y="4664169"/>
              <a:ext cx="146171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- 10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  <p:pic>
          <p:nvPicPr>
            <p:cNvPr id="59" name="Picture 4" descr="C:\Users\DembitskiyMN\Desktop\home_down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15816" y="3573016"/>
              <a:ext cx="1080120" cy="798763"/>
            </a:xfrm>
            <a:prstGeom prst="rect">
              <a:avLst/>
            </a:prstGeom>
            <a:noFill/>
          </p:spPr>
        </p:pic>
      </p:grpSp>
      <p:grpSp>
        <p:nvGrpSpPr>
          <p:cNvPr id="62" name="Группа 44"/>
          <p:cNvGrpSpPr/>
          <p:nvPr/>
        </p:nvGrpSpPr>
        <p:grpSpPr>
          <a:xfrm>
            <a:off x="8877970" y="4180439"/>
            <a:ext cx="1368000" cy="1980220"/>
            <a:chOff x="4932040" y="3212976"/>
            <a:chExt cx="1452017" cy="1980220"/>
          </a:xfrm>
        </p:grpSpPr>
        <p:sp>
          <p:nvSpPr>
            <p:cNvPr id="63" name="모서리가 둥근 직사각형 11"/>
            <p:cNvSpPr/>
            <p:nvPr/>
          </p:nvSpPr>
          <p:spPr>
            <a:xfrm>
              <a:off x="4932040" y="3212976"/>
              <a:ext cx="1440160" cy="1980220"/>
            </a:xfrm>
            <a:prstGeom prst="round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타원 12"/>
            <p:cNvSpPr/>
            <p:nvPr/>
          </p:nvSpPr>
          <p:spPr>
            <a:xfrm>
              <a:off x="5106435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TextBox 64"/>
            <p:cNvSpPr txBox="1">
              <a:spLocks noChangeArrowheads="1"/>
            </p:cNvSpPr>
            <p:nvPr/>
          </p:nvSpPr>
          <p:spPr bwMode="auto">
            <a:xfrm>
              <a:off x="4996582" y="4622539"/>
              <a:ext cx="13874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- 5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  <p:pic>
          <p:nvPicPr>
            <p:cNvPr id="66" name="Picture 2" descr="C:\Users\DembitskiyMN\Desktop\zemlya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48064" y="3429000"/>
              <a:ext cx="1083122" cy="1083122"/>
            </a:xfrm>
            <a:prstGeom prst="rect">
              <a:avLst/>
            </a:prstGeom>
            <a:noFill/>
          </p:spPr>
        </p:pic>
      </p:grpSp>
      <p:grpSp>
        <p:nvGrpSpPr>
          <p:cNvPr id="71" name="Группа 43"/>
          <p:cNvGrpSpPr/>
          <p:nvPr/>
        </p:nvGrpSpPr>
        <p:grpSpPr>
          <a:xfrm>
            <a:off x="5997499" y="4180439"/>
            <a:ext cx="1357143" cy="1980220"/>
            <a:chOff x="2750243" y="3248980"/>
            <a:chExt cx="1461717" cy="1980220"/>
          </a:xfrm>
        </p:grpSpPr>
        <p:sp>
          <p:nvSpPr>
            <p:cNvPr id="72" name="모서리가 둥근 직사각형 9"/>
            <p:cNvSpPr/>
            <p:nvPr/>
          </p:nvSpPr>
          <p:spPr>
            <a:xfrm>
              <a:off x="2751173" y="3248980"/>
              <a:ext cx="1440160" cy="1980220"/>
            </a:xfrm>
            <a:prstGeom prst="round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타원 10"/>
            <p:cNvSpPr/>
            <p:nvPr/>
          </p:nvSpPr>
          <p:spPr>
            <a:xfrm>
              <a:off x="2886188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TextBox 73"/>
            <p:cNvSpPr txBox="1">
              <a:spLocks noChangeArrowheads="1"/>
            </p:cNvSpPr>
            <p:nvPr/>
          </p:nvSpPr>
          <p:spPr bwMode="auto">
            <a:xfrm>
              <a:off x="2750243" y="4664169"/>
              <a:ext cx="146171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до 1 января 2018 года 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69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3523" y="4525961"/>
            <a:ext cx="936104" cy="9361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67117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17903" y="-86800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>
                <a:solidFill>
                  <a:srgbClr val="002060"/>
                </a:solidFill>
              </a:rPr>
              <a:t>ОЭЗ «Дубна»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98719" y="1088480"/>
            <a:ext cx="8317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/>
              <a:t>Особая экономическая зона технико-внедренческого типа</a:t>
            </a:r>
          </a:p>
          <a:p>
            <a:r>
              <a:rPr lang="ru-RU" kern="0" dirty="0"/>
              <a:t>Адрес: Московская область, г. Дубна, ул. Программистов, д. 4</a:t>
            </a:r>
          </a:p>
          <a:p>
            <a:r>
              <a:rPr lang="ru-RU" kern="0" dirty="0"/>
              <a:t>Площадь: 187 га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308302" y="1204331"/>
            <a:ext cx="0" cy="864000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821034" y="3734367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sp>
        <p:nvSpPr>
          <p:cNvPr id="84" name="모서리가 둥근 직사각형 4"/>
          <p:cNvSpPr/>
          <p:nvPr/>
        </p:nvSpPr>
        <p:spPr>
          <a:xfrm>
            <a:off x="1596384" y="4058403"/>
            <a:ext cx="1592802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타원 8"/>
          <p:cNvSpPr/>
          <p:nvPr/>
        </p:nvSpPr>
        <p:spPr>
          <a:xfrm>
            <a:off x="1821034" y="4193418"/>
            <a:ext cx="1170130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1616944" y="5318543"/>
            <a:ext cx="15722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первые 8 лет</a:t>
            </a:r>
          </a:p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5% - с 9 по 14 год</a:t>
            </a:r>
          </a:p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13,5% - после 14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87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0669" y="4382439"/>
            <a:ext cx="936104" cy="936104"/>
          </a:xfrm>
          <a:prstGeom prst="rect">
            <a:avLst/>
          </a:prstGeom>
          <a:noFill/>
        </p:spPr>
      </p:pic>
      <p:sp>
        <p:nvSpPr>
          <p:cNvPr id="91" name="모서리가 둥근 직사각형 13"/>
          <p:cNvSpPr/>
          <p:nvPr/>
        </p:nvSpPr>
        <p:spPr>
          <a:xfrm>
            <a:off x="3405362" y="4058403"/>
            <a:ext cx="1368000" cy="1980220"/>
          </a:xfrm>
          <a:prstGeom prst="roundRect">
            <a:avLst/>
          </a:prstGeom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447756" y="3699776"/>
            <a:ext cx="129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</p:txBody>
      </p:sp>
      <p:grpSp>
        <p:nvGrpSpPr>
          <p:cNvPr id="93" name="Группа 47"/>
          <p:cNvGrpSpPr/>
          <p:nvPr/>
        </p:nvGrpSpPr>
        <p:grpSpPr>
          <a:xfrm>
            <a:off x="3431451" y="4193418"/>
            <a:ext cx="1317955" cy="1515543"/>
            <a:chOff x="7219131" y="3383995"/>
            <a:chExt cx="1387475" cy="1515543"/>
          </a:xfrm>
        </p:grpSpPr>
        <p:sp>
          <p:nvSpPr>
            <p:cNvPr id="94" name="타원 14"/>
            <p:cNvSpPr/>
            <p:nvPr/>
          </p:nvSpPr>
          <p:spPr>
            <a:xfrm>
              <a:off x="7326681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>
              <a:spLocks noChangeArrowheads="1"/>
            </p:cNvSpPr>
            <p:nvPr/>
          </p:nvSpPr>
          <p:spPr bwMode="auto">
            <a:xfrm>
              <a:off x="7219131" y="4622539"/>
              <a:ext cx="13874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- 5 лет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90" name="Picture 2" descr="lorry, transport, transportation, truck, vehicle, yellow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356" y="4326362"/>
            <a:ext cx="752323" cy="792008"/>
          </a:xfrm>
          <a:prstGeom prst="rect">
            <a:avLst/>
          </a:prstGeom>
          <a:noFill/>
        </p:spPr>
      </p:pic>
      <p:sp>
        <p:nvSpPr>
          <p:cNvPr id="97" name="TextBox 96"/>
          <p:cNvSpPr txBox="1"/>
          <p:nvPr/>
        </p:nvSpPr>
        <p:spPr>
          <a:xfrm>
            <a:off x="745767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Имущество</a:t>
            </a:r>
          </a:p>
        </p:txBody>
      </p:sp>
      <p:sp>
        <p:nvSpPr>
          <p:cNvPr id="99" name="모서리가 둥근 직사각형 9"/>
          <p:cNvSpPr/>
          <p:nvPr/>
        </p:nvSpPr>
        <p:spPr>
          <a:xfrm>
            <a:off x="7438522" y="4108925"/>
            <a:ext cx="1337128" cy="1980220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타원 10"/>
          <p:cNvSpPr/>
          <p:nvPr/>
        </p:nvSpPr>
        <p:spPr>
          <a:xfrm>
            <a:off x="7563878" y="4243940"/>
            <a:ext cx="1086417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7437659" y="5524114"/>
            <a:ext cx="13571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- 10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02" name="Picture 4" descr="C:\Users\DembitskiyMN\Desktop\home_dow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387" y="4432961"/>
            <a:ext cx="1002846" cy="798763"/>
          </a:xfrm>
          <a:prstGeom prst="rect">
            <a:avLst/>
          </a:prstGeom>
          <a:noFill/>
        </p:spPr>
      </p:pic>
      <p:sp>
        <p:nvSpPr>
          <p:cNvPr id="104" name="TextBox 103"/>
          <p:cNvSpPr txBox="1"/>
          <p:nvPr/>
        </p:nvSpPr>
        <p:spPr>
          <a:xfrm>
            <a:off x="8945811" y="3734367"/>
            <a:ext cx="1221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</a:p>
        </p:txBody>
      </p:sp>
      <p:sp>
        <p:nvSpPr>
          <p:cNvPr id="106" name="모서리가 둥근 직사각형 11"/>
          <p:cNvSpPr/>
          <p:nvPr/>
        </p:nvSpPr>
        <p:spPr>
          <a:xfrm>
            <a:off x="8877970" y="4108925"/>
            <a:ext cx="1356829" cy="1980220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타원 12"/>
          <p:cNvSpPr/>
          <p:nvPr/>
        </p:nvSpPr>
        <p:spPr>
          <a:xfrm>
            <a:off x="9042274" y="4279944"/>
            <a:ext cx="1102424" cy="1170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8938777" y="5518488"/>
            <a:ext cx="130719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rPr>
              <a:t>0% - 5 лет</a:t>
            </a:r>
            <a:endParaRPr kumimoji="0" lang="en-US" altLang="ko-K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09" name="Picture 2" descr="C:\Users\DembitskiyMN\Desktop\zemly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81494" y="4324949"/>
            <a:ext cx="1020450" cy="1083122"/>
          </a:xfrm>
          <a:prstGeom prst="rect">
            <a:avLst/>
          </a:prstGeom>
          <a:noFill/>
        </p:spPr>
      </p:pic>
      <p:sp>
        <p:nvSpPr>
          <p:cNvPr id="113" name="TextBox 112"/>
          <p:cNvSpPr txBox="1"/>
          <p:nvPr/>
        </p:nvSpPr>
        <p:spPr>
          <a:xfrm>
            <a:off x="6017513" y="3734367"/>
            <a:ext cx="1348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</a:t>
            </a:r>
          </a:p>
        </p:txBody>
      </p:sp>
      <p:grpSp>
        <p:nvGrpSpPr>
          <p:cNvPr id="114" name="Группа 43"/>
          <p:cNvGrpSpPr/>
          <p:nvPr/>
        </p:nvGrpSpPr>
        <p:grpSpPr>
          <a:xfrm>
            <a:off x="5997499" y="4108925"/>
            <a:ext cx="1357143" cy="1980220"/>
            <a:chOff x="2750243" y="3248980"/>
            <a:chExt cx="1461717" cy="1980220"/>
          </a:xfrm>
        </p:grpSpPr>
        <p:sp>
          <p:nvSpPr>
            <p:cNvPr id="115" name="모서리가 둥근 직사각형 9"/>
            <p:cNvSpPr/>
            <p:nvPr/>
          </p:nvSpPr>
          <p:spPr>
            <a:xfrm>
              <a:off x="2751173" y="3248980"/>
              <a:ext cx="1440160" cy="1980220"/>
            </a:xfrm>
            <a:prstGeom prst="round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25400">
              <a:solidFill>
                <a:schemeClr val="bg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타원 10"/>
            <p:cNvSpPr/>
            <p:nvPr/>
          </p:nvSpPr>
          <p:spPr>
            <a:xfrm>
              <a:off x="2886188" y="3383995"/>
              <a:ext cx="1170130" cy="1170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>
              <a:spLocks noChangeArrowheads="1"/>
            </p:cNvSpPr>
            <p:nvPr/>
          </p:nvSpPr>
          <p:spPr bwMode="auto">
            <a:xfrm>
              <a:off x="2750243" y="4664169"/>
              <a:ext cx="146171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맑은 고딕" pitchFamily="50" charset="-127"/>
                  <a:cs typeface="Arial" pitchFamily="34" charset="0"/>
                </a:rPr>
                <a:t>0% - до 1 января 2018 года </a:t>
              </a:r>
              <a:endParaRPr kumimoji="0"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112" name="Picture 2" descr="C:\Users\DembitskiyMN\Desktop\money_PNG3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3523" y="4454447"/>
            <a:ext cx="936104" cy="936104"/>
          </a:xfrm>
          <a:prstGeom prst="rect">
            <a:avLst/>
          </a:prstGeom>
          <a:noFill/>
        </p:spPr>
      </p:pic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2401740" y="2988010"/>
            <a:ext cx="17281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ФЕДЕРАЛЬНЫЕ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7267645" y="2980301"/>
            <a:ext cx="17281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РЕГИОНАЛЬНЫЕ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3265836" y="2372517"/>
            <a:ext cx="49384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НАЛОГОВЫЕ ЛЬГОТЫ ДЛЯ РЕЗИДЕНТОВ</a:t>
            </a:r>
            <a:endParaRPr lang="en-US" altLang="ko-KR" sz="1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>
            <a:stCxn id="120" idx="2"/>
          </p:cNvCxnSpPr>
          <p:nvPr/>
        </p:nvCxnSpPr>
        <p:spPr>
          <a:xfrm>
            <a:off x="5735081" y="2711071"/>
            <a:ext cx="0" cy="446216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118" idx="3"/>
            <a:endCxn id="119" idx="1"/>
          </p:cNvCxnSpPr>
          <p:nvPr/>
        </p:nvCxnSpPr>
        <p:spPr>
          <a:xfrm flipV="1">
            <a:off x="4129932" y="3149578"/>
            <a:ext cx="3137713" cy="7709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5797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94673" y="1342364"/>
            <a:ext cx="5417273" cy="2387600"/>
          </a:xfrm>
        </p:spPr>
        <p:txBody>
          <a:bodyPr>
            <a:normAutofit/>
          </a:bodyPr>
          <a:lstStyle/>
          <a:p>
            <a:r>
              <a:rPr lang="ru-RU" sz="4000">
                <a:solidFill>
                  <a:schemeClr val="bg1"/>
                </a:solidFill>
              </a:rPr>
              <a:t>СПАСИБО!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08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5694673" y="2385389"/>
            <a:ext cx="5417273" cy="1195490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         № 151/2004-ОЗ  от  24.11.2004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4795" y="3640513"/>
            <a:ext cx="5417273" cy="674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13812" y="4613145"/>
            <a:ext cx="3088205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Налоговые</a:t>
            </a:r>
          </a:p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льготы</a:t>
            </a:r>
          </a:p>
        </p:txBody>
      </p:sp>
    </p:spTree>
    <p:extLst>
      <p:ext uri="{BB962C8B-B14F-4D97-AF65-F5344CB8AC3E}">
        <p14:creationId xmlns:p14="http://schemas.microsoft.com/office/powerpoint/2010/main" val="3845456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088066" y="4566165"/>
            <a:ext cx="3088205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Налоговые</a:t>
            </a:r>
          </a:p>
          <a:p>
            <a:r>
              <a:rPr lang="ru-RU" sz="3600" b="1" dirty="0">
                <a:solidFill>
                  <a:schemeClr val="bg1"/>
                </a:solidFill>
                <a:latin typeface="+mn-lt"/>
              </a:rPr>
              <a:t>льготы</a:t>
            </a:r>
          </a:p>
        </p:txBody>
      </p:sp>
      <p:sp>
        <p:nvSpPr>
          <p:cNvPr id="10" name="자유형 21"/>
          <p:cNvSpPr/>
          <p:nvPr/>
        </p:nvSpPr>
        <p:spPr>
          <a:xfrm>
            <a:off x="6096000" y="1726173"/>
            <a:ext cx="4014575" cy="3629597"/>
          </a:xfrm>
          <a:custGeom>
            <a:avLst/>
            <a:gdLst>
              <a:gd name="connsiteX0" fmla="*/ 0 w 4755647"/>
              <a:gd name="connsiteY0" fmla="*/ 585065 h 2340260"/>
              <a:gd name="connsiteX1" fmla="*/ 3585517 w 4755647"/>
              <a:gd name="connsiteY1" fmla="*/ 585065 h 2340260"/>
              <a:gd name="connsiteX2" fmla="*/ 3585517 w 4755647"/>
              <a:gd name="connsiteY2" fmla="*/ 0 h 2340260"/>
              <a:gd name="connsiteX3" fmla="*/ 4755647 w 4755647"/>
              <a:gd name="connsiteY3" fmla="*/ 1170130 h 2340260"/>
              <a:gd name="connsiteX4" fmla="*/ 3585517 w 4755647"/>
              <a:gd name="connsiteY4" fmla="*/ 2340260 h 2340260"/>
              <a:gd name="connsiteX5" fmla="*/ 3585517 w 4755647"/>
              <a:gd name="connsiteY5" fmla="*/ 1755195 h 2340260"/>
              <a:gd name="connsiteX6" fmla="*/ 0 w 4755647"/>
              <a:gd name="connsiteY6" fmla="*/ 1755195 h 2340260"/>
              <a:gd name="connsiteX7" fmla="*/ 0 w 4755647"/>
              <a:gd name="connsiteY7" fmla="*/ 585065 h 2340260"/>
              <a:gd name="connsiteX0" fmla="*/ 0 w 6510337"/>
              <a:gd name="connsiteY0" fmla="*/ 1375097 h 3130292"/>
              <a:gd name="connsiteX1" fmla="*/ 3585517 w 6510337"/>
              <a:gd name="connsiteY1" fmla="*/ 1375097 h 3130292"/>
              <a:gd name="connsiteX2" fmla="*/ 3585517 w 6510337"/>
              <a:gd name="connsiteY2" fmla="*/ 790032 h 3130292"/>
              <a:gd name="connsiteX3" fmla="*/ 6510337 w 6510337"/>
              <a:gd name="connsiteY3" fmla="*/ 0 h 3130292"/>
              <a:gd name="connsiteX4" fmla="*/ 3585517 w 6510337"/>
              <a:gd name="connsiteY4" fmla="*/ 3130292 h 3130292"/>
              <a:gd name="connsiteX5" fmla="*/ 3585517 w 6510337"/>
              <a:gd name="connsiteY5" fmla="*/ 2545227 h 3130292"/>
              <a:gd name="connsiteX6" fmla="*/ 0 w 6510337"/>
              <a:gd name="connsiteY6" fmla="*/ 2545227 h 3130292"/>
              <a:gd name="connsiteX7" fmla="*/ 0 w 6510337"/>
              <a:gd name="connsiteY7" fmla="*/ 1375097 h 3130292"/>
              <a:gd name="connsiteX0" fmla="*/ 0 w 6510337"/>
              <a:gd name="connsiteY0" fmla="*/ 1375097 h 2545227"/>
              <a:gd name="connsiteX1" fmla="*/ 3585517 w 6510337"/>
              <a:gd name="connsiteY1" fmla="*/ 1375097 h 2545227"/>
              <a:gd name="connsiteX2" fmla="*/ 3585517 w 6510337"/>
              <a:gd name="connsiteY2" fmla="*/ 790032 h 2545227"/>
              <a:gd name="connsiteX3" fmla="*/ 6510337 w 6510337"/>
              <a:gd name="connsiteY3" fmla="*/ 0 h 2545227"/>
              <a:gd name="connsiteX4" fmla="*/ 6510337 w 6510337"/>
              <a:gd name="connsiteY4" fmla="*/ 1066800 h 2545227"/>
              <a:gd name="connsiteX5" fmla="*/ 3585517 w 6510337"/>
              <a:gd name="connsiteY5" fmla="*/ 2545227 h 2545227"/>
              <a:gd name="connsiteX6" fmla="*/ 0 w 6510337"/>
              <a:gd name="connsiteY6" fmla="*/ 2545227 h 2545227"/>
              <a:gd name="connsiteX7" fmla="*/ 0 w 6510337"/>
              <a:gd name="connsiteY7" fmla="*/ 1375097 h 2545227"/>
              <a:gd name="connsiteX0" fmla="*/ 0 w 6510337"/>
              <a:gd name="connsiteY0" fmla="*/ 1375097 h 2545227"/>
              <a:gd name="connsiteX1" fmla="*/ 3585517 w 6510337"/>
              <a:gd name="connsiteY1" fmla="*/ 1375097 h 2545227"/>
              <a:gd name="connsiteX2" fmla="*/ 5160692 w 6510337"/>
              <a:gd name="connsiteY2" fmla="*/ 1104901 h 2545227"/>
              <a:gd name="connsiteX3" fmla="*/ 6510337 w 6510337"/>
              <a:gd name="connsiteY3" fmla="*/ 0 h 2545227"/>
              <a:gd name="connsiteX4" fmla="*/ 6510337 w 6510337"/>
              <a:gd name="connsiteY4" fmla="*/ 1066800 h 2545227"/>
              <a:gd name="connsiteX5" fmla="*/ 3585517 w 6510337"/>
              <a:gd name="connsiteY5" fmla="*/ 2545227 h 2545227"/>
              <a:gd name="connsiteX6" fmla="*/ 0 w 6510337"/>
              <a:gd name="connsiteY6" fmla="*/ 2545227 h 2545227"/>
              <a:gd name="connsiteX7" fmla="*/ 0 w 6510337"/>
              <a:gd name="connsiteY7" fmla="*/ 1375097 h 2545227"/>
              <a:gd name="connsiteX0" fmla="*/ 0 w 6510337"/>
              <a:gd name="connsiteY0" fmla="*/ 1375097 h 2545227"/>
              <a:gd name="connsiteX1" fmla="*/ 3585517 w 6510337"/>
              <a:gd name="connsiteY1" fmla="*/ 1375097 h 2545227"/>
              <a:gd name="connsiteX2" fmla="*/ 5295900 w 6510337"/>
              <a:gd name="connsiteY2" fmla="*/ 1066801 h 2545227"/>
              <a:gd name="connsiteX3" fmla="*/ 6510337 w 6510337"/>
              <a:gd name="connsiteY3" fmla="*/ 0 h 2545227"/>
              <a:gd name="connsiteX4" fmla="*/ 6510337 w 6510337"/>
              <a:gd name="connsiteY4" fmla="*/ 1066800 h 2545227"/>
              <a:gd name="connsiteX5" fmla="*/ 3585517 w 6510337"/>
              <a:gd name="connsiteY5" fmla="*/ 2545227 h 2545227"/>
              <a:gd name="connsiteX6" fmla="*/ 0 w 6510337"/>
              <a:gd name="connsiteY6" fmla="*/ 2545227 h 2545227"/>
              <a:gd name="connsiteX7" fmla="*/ 0 w 6510337"/>
              <a:gd name="connsiteY7" fmla="*/ 1375097 h 2545227"/>
              <a:gd name="connsiteX0" fmla="*/ 0 w 6510337"/>
              <a:gd name="connsiteY0" fmla="*/ 1375097 h 4660463"/>
              <a:gd name="connsiteX1" fmla="*/ 3585517 w 6510337"/>
              <a:gd name="connsiteY1" fmla="*/ 1375097 h 4660463"/>
              <a:gd name="connsiteX2" fmla="*/ 5295900 w 6510337"/>
              <a:gd name="connsiteY2" fmla="*/ 1066801 h 4660463"/>
              <a:gd name="connsiteX3" fmla="*/ 6510337 w 6510337"/>
              <a:gd name="connsiteY3" fmla="*/ 0 h 4660463"/>
              <a:gd name="connsiteX4" fmla="*/ 6510337 w 6510337"/>
              <a:gd name="connsiteY4" fmla="*/ 1066800 h 4660463"/>
              <a:gd name="connsiteX5" fmla="*/ 3585517 w 6510337"/>
              <a:gd name="connsiteY5" fmla="*/ 2545227 h 4660463"/>
              <a:gd name="connsiteX6" fmla="*/ 1362075 w 6510337"/>
              <a:gd name="connsiteY6" fmla="*/ 4660463 h 4660463"/>
              <a:gd name="connsiteX7" fmla="*/ 0 w 6510337"/>
              <a:gd name="connsiteY7" fmla="*/ 1375097 h 4660463"/>
              <a:gd name="connsiteX0" fmla="*/ 0 w 6510337"/>
              <a:gd name="connsiteY0" fmla="*/ 3924301 h 4660463"/>
              <a:gd name="connsiteX1" fmla="*/ 3585517 w 6510337"/>
              <a:gd name="connsiteY1" fmla="*/ 1375097 h 4660463"/>
              <a:gd name="connsiteX2" fmla="*/ 5295900 w 6510337"/>
              <a:gd name="connsiteY2" fmla="*/ 1066801 h 4660463"/>
              <a:gd name="connsiteX3" fmla="*/ 6510337 w 6510337"/>
              <a:gd name="connsiteY3" fmla="*/ 0 h 4660463"/>
              <a:gd name="connsiteX4" fmla="*/ 6510337 w 6510337"/>
              <a:gd name="connsiteY4" fmla="*/ 1066800 h 4660463"/>
              <a:gd name="connsiteX5" fmla="*/ 3585517 w 6510337"/>
              <a:gd name="connsiteY5" fmla="*/ 2545227 h 4660463"/>
              <a:gd name="connsiteX6" fmla="*/ 1362075 w 6510337"/>
              <a:gd name="connsiteY6" fmla="*/ 4660463 h 4660463"/>
              <a:gd name="connsiteX7" fmla="*/ 0 w 6510337"/>
              <a:gd name="connsiteY7" fmla="*/ 3924301 h 4660463"/>
              <a:gd name="connsiteX0" fmla="*/ 0 w 6510337"/>
              <a:gd name="connsiteY0" fmla="*/ 3924301 h 4660463"/>
              <a:gd name="connsiteX1" fmla="*/ 3585517 w 6510337"/>
              <a:gd name="connsiteY1" fmla="*/ 1375097 h 4660463"/>
              <a:gd name="connsiteX2" fmla="*/ 5295900 w 6510337"/>
              <a:gd name="connsiteY2" fmla="*/ 1066801 h 4660463"/>
              <a:gd name="connsiteX3" fmla="*/ 6510337 w 6510337"/>
              <a:gd name="connsiteY3" fmla="*/ 0 h 4660463"/>
              <a:gd name="connsiteX4" fmla="*/ 6510337 w 6510337"/>
              <a:gd name="connsiteY4" fmla="*/ 1066800 h 4660463"/>
              <a:gd name="connsiteX5" fmla="*/ 6181725 w 6510337"/>
              <a:gd name="connsiteY5" fmla="*/ 1104901 h 4660463"/>
              <a:gd name="connsiteX6" fmla="*/ 1362075 w 6510337"/>
              <a:gd name="connsiteY6" fmla="*/ 4660463 h 4660463"/>
              <a:gd name="connsiteX7" fmla="*/ 0 w 6510337"/>
              <a:gd name="connsiteY7" fmla="*/ 3924301 h 4660463"/>
              <a:gd name="connsiteX0" fmla="*/ 0 w 6510337"/>
              <a:gd name="connsiteY0" fmla="*/ 3924301 h 4660463"/>
              <a:gd name="connsiteX1" fmla="*/ 5543550 w 6510337"/>
              <a:gd name="connsiteY1" fmla="*/ 1104901 h 4660463"/>
              <a:gd name="connsiteX2" fmla="*/ 5295900 w 6510337"/>
              <a:gd name="connsiteY2" fmla="*/ 1066801 h 4660463"/>
              <a:gd name="connsiteX3" fmla="*/ 6510337 w 6510337"/>
              <a:gd name="connsiteY3" fmla="*/ 0 h 4660463"/>
              <a:gd name="connsiteX4" fmla="*/ 6510337 w 6510337"/>
              <a:gd name="connsiteY4" fmla="*/ 1066800 h 4660463"/>
              <a:gd name="connsiteX5" fmla="*/ 6181725 w 6510337"/>
              <a:gd name="connsiteY5" fmla="*/ 1104901 h 4660463"/>
              <a:gd name="connsiteX6" fmla="*/ 1362075 w 6510337"/>
              <a:gd name="connsiteY6" fmla="*/ 4660463 h 4660463"/>
              <a:gd name="connsiteX7" fmla="*/ 0 w 6510337"/>
              <a:gd name="connsiteY7" fmla="*/ 3924301 h 4660463"/>
              <a:gd name="connsiteX0" fmla="*/ 0 w 6510337"/>
              <a:gd name="connsiteY0" fmla="*/ 3924301 h 4660463"/>
              <a:gd name="connsiteX1" fmla="*/ 3189287 w 6510337"/>
              <a:gd name="connsiteY1" fmla="*/ 2306638 h 4660463"/>
              <a:gd name="connsiteX2" fmla="*/ 5543550 w 6510337"/>
              <a:gd name="connsiteY2" fmla="*/ 1104901 h 4660463"/>
              <a:gd name="connsiteX3" fmla="*/ 5295900 w 6510337"/>
              <a:gd name="connsiteY3" fmla="*/ 1066801 h 4660463"/>
              <a:gd name="connsiteX4" fmla="*/ 6510337 w 6510337"/>
              <a:gd name="connsiteY4" fmla="*/ 0 h 4660463"/>
              <a:gd name="connsiteX5" fmla="*/ 6510337 w 6510337"/>
              <a:gd name="connsiteY5" fmla="*/ 1066800 h 4660463"/>
              <a:gd name="connsiteX6" fmla="*/ 6181725 w 6510337"/>
              <a:gd name="connsiteY6" fmla="*/ 1104901 h 4660463"/>
              <a:gd name="connsiteX7" fmla="*/ 1362075 w 6510337"/>
              <a:gd name="connsiteY7" fmla="*/ 4660463 h 4660463"/>
              <a:gd name="connsiteX8" fmla="*/ 0 w 6510337"/>
              <a:gd name="connsiteY8" fmla="*/ 3924301 h 4660463"/>
              <a:gd name="connsiteX0" fmla="*/ 0 w 6510337"/>
              <a:gd name="connsiteY0" fmla="*/ 3924301 h 4660463"/>
              <a:gd name="connsiteX1" fmla="*/ 3189287 w 6510337"/>
              <a:gd name="connsiteY1" fmla="*/ 2306638 h 4660463"/>
              <a:gd name="connsiteX2" fmla="*/ 5543550 w 6510337"/>
              <a:gd name="connsiteY2" fmla="*/ 1104901 h 4660463"/>
              <a:gd name="connsiteX3" fmla="*/ 5295900 w 6510337"/>
              <a:gd name="connsiteY3" fmla="*/ 1066801 h 4660463"/>
              <a:gd name="connsiteX4" fmla="*/ 6510337 w 6510337"/>
              <a:gd name="connsiteY4" fmla="*/ 0 h 4660463"/>
              <a:gd name="connsiteX5" fmla="*/ 6510337 w 6510337"/>
              <a:gd name="connsiteY5" fmla="*/ 1066800 h 4660463"/>
              <a:gd name="connsiteX6" fmla="*/ 6181725 w 6510337"/>
              <a:gd name="connsiteY6" fmla="*/ 1104901 h 4660463"/>
              <a:gd name="connsiteX7" fmla="*/ 3894137 w 6510337"/>
              <a:gd name="connsiteY7" fmla="*/ 2782888 h 4660463"/>
              <a:gd name="connsiteX8" fmla="*/ 1362075 w 6510337"/>
              <a:gd name="connsiteY8" fmla="*/ 4660463 h 4660463"/>
              <a:gd name="connsiteX9" fmla="*/ 0 w 6510337"/>
              <a:gd name="connsiteY9" fmla="*/ 3924301 h 4660463"/>
              <a:gd name="connsiteX0" fmla="*/ 0 w 6510337"/>
              <a:gd name="connsiteY0" fmla="*/ 3924301 h 4660463"/>
              <a:gd name="connsiteX1" fmla="*/ 3189287 w 6510337"/>
              <a:gd name="connsiteY1" fmla="*/ 2306638 h 4660463"/>
              <a:gd name="connsiteX2" fmla="*/ 5543550 w 6510337"/>
              <a:gd name="connsiteY2" fmla="*/ 1104901 h 4660463"/>
              <a:gd name="connsiteX3" fmla="*/ 5295900 w 6510337"/>
              <a:gd name="connsiteY3" fmla="*/ 1066801 h 4660463"/>
              <a:gd name="connsiteX4" fmla="*/ 6510337 w 6510337"/>
              <a:gd name="connsiteY4" fmla="*/ 0 h 4660463"/>
              <a:gd name="connsiteX5" fmla="*/ 6510337 w 6510337"/>
              <a:gd name="connsiteY5" fmla="*/ 1066800 h 4660463"/>
              <a:gd name="connsiteX6" fmla="*/ 6181725 w 6510337"/>
              <a:gd name="connsiteY6" fmla="*/ 1104901 h 4660463"/>
              <a:gd name="connsiteX7" fmla="*/ 5421247 w 6510337"/>
              <a:gd name="connsiteY7" fmla="*/ 2119248 h 4660463"/>
              <a:gd name="connsiteX8" fmla="*/ 1362075 w 6510337"/>
              <a:gd name="connsiteY8" fmla="*/ 4660463 h 4660463"/>
              <a:gd name="connsiteX9" fmla="*/ 0 w 6510337"/>
              <a:gd name="connsiteY9" fmla="*/ 3924301 h 4660463"/>
              <a:gd name="connsiteX0" fmla="*/ 0 w 6510337"/>
              <a:gd name="connsiteY0" fmla="*/ 3924301 h 4660463"/>
              <a:gd name="connsiteX1" fmla="*/ 4935667 w 6510337"/>
              <a:gd name="connsiteY1" fmla="*/ 1960163 h 4660463"/>
              <a:gd name="connsiteX2" fmla="*/ 5543550 w 6510337"/>
              <a:gd name="connsiteY2" fmla="*/ 1104901 h 4660463"/>
              <a:gd name="connsiteX3" fmla="*/ 5295900 w 6510337"/>
              <a:gd name="connsiteY3" fmla="*/ 1066801 h 4660463"/>
              <a:gd name="connsiteX4" fmla="*/ 6510337 w 6510337"/>
              <a:gd name="connsiteY4" fmla="*/ 0 h 4660463"/>
              <a:gd name="connsiteX5" fmla="*/ 6510337 w 6510337"/>
              <a:gd name="connsiteY5" fmla="*/ 1066800 h 4660463"/>
              <a:gd name="connsiteX6" fmla="*/ 6181725 w 6510337"/>
              <a:gd name="connsiteY6" fmla="*/ 1104901 h 4660463"/>
              <a:gd name="connsiteX7" fmla="*/ 5421247 w 6510337"/>
              <a:gd name="connsiteY7" fmla="*/ 2119248 h 4660463"/>
              <a:gd name="connsiteX8" fmla="*/ 1362075 w 6510337"/>
              <a:gd name="connsiteY8" fmla="*/ 4660463 h 4660463"/>
              <a:gd name="connsiteX9" fmla="*/ 0 w 6510337"/>
              <a:gd name="connsiteY9" fmla="*/ 3924301 h 4660463"/>
              <a:gd name="connsiteX0" fmla="*/ 0 w 6510337"/>
              <a:gd name="connsiteY0" fmla="*/ 3924301 h 4660463"/>
              <a:gd name="connsiteX1" fmla="*/ 4846637 w 6510337"/>
              <a:gd name="connsiteY1" fmla="*/ 1925638 h 4660463"/>
              <a:gd name="connsiteX2" fmla="*/ 5543550 w 6510337"/>
              <a:gd name="connsiteY2" fmla="*/ 1104901 h 4660463"/>
              <a:gd name="connsiteX3" fmla="*/ 5295900 w 6510337"/>
              <a:gd name="connsiteY3" fmla="*/ 1066801 h 4660463"/>
              <a:gd name="connsiteX4" fmla="*/ 6510337 w 6510337"/>
              <a:gd name="connsiteY4" fmla="*/ 0 h 4660463"/>
              <a:gd name="connsiteX5" fmla="*/ 6510337 w 6510337"/>
              <a:gd name="connsiteY5" fmla="*/ 1066800 h 4660463"/>
              <a:gd name="connsiteX6" fmla="*/ 6181725 w 6510337"/>
              <a:gd name="connsiteY6" fmla="*/ 1104901 h 4660463"/>
              <a:gd name="connsiteX7" fmla="*/ 5421247 w 6510337"/>
              <a:gd name="connsiteY7" fmla="*/ 2119248 h 4660463"/>
              <a:gd name="connsiteX8" fmla="*/ 1362075 w 6510337"/>
              <a:gd name="connsiteY8" fmla="*/ 4660463 h 4660463"/>
              <a:gd name="connsiteX9" fmla="*/ 0 w 6510337"/>
              <a:gd name="connsiteY9" fmla="*/ 3924301 h 4660463"/>
              <a:gd name="connsiteX0" fmla="*/ 0 w 6510337"/>
              <a:gd name="connsiteY0" fmla="*/ 3924301 h 4660463"/>
              <a:gd name="connsiteX1" fmla="*/ 4846637 w 6510337"/>
              <a:gd name="connsiteY1" fmla="*/ 1925638 h 4660463"/>
              <a:gd name="connsiteX2" fmla="*/ 5543550 w 6510337"/>
              <a:gd name="connsiteY2" fmla="*/ 1104901 h 4660463"/>
              <a:gd name="connsiteX3" fmla="*/ 5295900 w 6510337"/>
              <a:gd name="connsiteY3" fmla="*/ 1066801 h 4660463"/>
              <a:gd name="connsiteX4" fmla="*/ 6510337 w 6510337"/>
              <a:gd name="connsiteY4" fmla="*/ 0 h 4660463"/>
              <a:gd name="connsiteX5" fmla="*/ 6510337 w 6510337"/>
              <a:gd name="connsiteY5" fmla="*/ 1066800 h 4660463"/>
              <a:gd name="connsiteX6" fmla="*/ 6181725 w 6510337"/>
              <a:gd name="connsiteY6" fmla="*/ 1104901 h 4660463"/>
              <a:gd name="connsiteX7" fmla="*/ 5421247 w 6510337"/>
              <a:gd name="connsiteY7" fmla="*/ 2119248 h 4660463"/>
              <a:gd name="connsiteX8" fmla="*/ 4332287 w 6510337"/>
              <a:gd name="connsiteY8" fmla="*/ 2801938 h 4660463"/>
              <a:gd name="connsiteX9" fmla="*/ 1362075 w 6510337"/>
              <a:gd name="connsiteY9" fmla="*/ 4660463 h 4660463"/>
              <a:gd name="connsiteX10" fmla="*/ 0 w 6510337"/>
              <a:gd name="connsiteY10" fmla="*/ 3924301 h 4660463"/>
              <a:gd name="connsiteX0" fmla="*/ 0 w 6510337"/>
              <a:gd name="connsiteY0" fmla="*/ 3924301 h 4660463"/>
              <a:gd name="connsiteX1" fmla="*/ 3570287 w 6510337"/>
              <a:gd name="connsiteY1" fmla="*/ 2449513 h 4660463"/>
              <a:gd name="connsiteX2" fmla="*/ 4846637 w 6510337"/>
              <a:gd name="connsiteY2" fmla="*/ 1925638 h 4660463"/>
              <a:gd name="connsiteX3" fmla="*/ 5543550 w 6510337"/>
              <a:gd name="connsiteY3" fmla="*/ 1104901 h 4660463"/>
              <a:gd name="connsiteX4" fmla="*/ 5295900 w 6510337"/>
              <a:gd name="connsiteY4" fmla="*/ 1066801 h 4660463"/>
              <a:gd name="connsiteX5" fmla="*/ 6510337 w 6510337"/>
              <a:gd name="connsiteY5" fmla="*/ 0 h 4660463"/>
              <a:gd name="connsiteX6" fmla="*/ 6510337 w 6510337"/>
              <a:gd name="connsiteY6" fmla="*/ 1066800 h 4660463"/>
              <a:gd name="connsiteX7" fmla="*/ 6181725 w 6510337"/>
              <a:gd name="connsiteY7" fmla="*/ 1104901 h 4660463"/>
              <a:gd name="connsiteX8" fmla="*/ 5421247 w 6510337"/>
              <a:gd name="connsiteY8" fmla="*/ 2119248 h 4660463"/>
              <a:gd name="connsiteX9" fmla="*/ 4332287 w 6510337"/>
              <a:gd name="connsiteY9" fmla="*/ 2801938 h 4660463"/>
              <a:gd name="connsiteX10" fmla="*/ 1362075 w 6510337"/>
              <a:gd name="connsiteY10" fmla="*/ 4660463 h 4660463"/>
              <a:gd name="connsiteX11" fmla="*/ 0 w 6510337"/>
              <a:gd name="connsiteY11" fmla="*/ 3924301 h 4660463"/>
              <a:gd name="connsiteX0" fmla="*/ 0 w 6510337"/>
              <a:gd name="connsiteY0" fmla="*/ 3924301 h 4660463"/>
              <a:gd name="connsiteX1" fmla="*/ 3836987 w 6510337"/>
              <a:gd name="connsiteY1" fmla="*/ 2887663 h 4660463"/>
              <a:gd name="connsiteX2" fmla="*/ 4846637 w 6510337"/>
              <a:gd name="connsiteY2" fmla="*/ 1925638 h 4660463"/>
              <a:gd name="connsiteX3" fmla="*/ 5543550 w 6510337"/>
              <a:gd name="connsiteY3" fmla="*/ 1104901 h 4660463"/>
              <a:gd name="connsiteX4" fmla="*/ 5295900 w 6510337"/>
              <a:gd name="connsiteY4" fmla="*/ 1066801 h 4660463"/>
              <a:gd name="connsiteX5" fmla="*/ 6510337 w 6510337"/>
              <a:gd name="connsiteY5" fmla="*/ 0 h 4660463"/>
              <a:gd name="connsiteX6" fmla="*/ 6510337 w 6510337"/>
              <a:gd name="connsiteY6" fmla="*/ 1066800 h 4660463"/>
              <a:gd name="connsiteX7" fmla="*/ 6181725 w 6510337"/>
              <a:gd name="connsiteY7" fmla="*/ 1104901 h 4660463"/>
              <a:gd name="connsiteX8" fmla="*/ 5421247 w 6510337"/>
              <a:gd name="connsiteY8" fmla="*/ 2119248 h 4660463"/>
              <a:gd name="connsiteX9" fmla="*/ 4332287 w 6510337"/>
              <a:gd name="connsiteY9" fmla="*/ 2801938 h 4660463"/>
              <a:gd name="connsiteX10" fmla="*/ 1362075 w 6510337"/>
              <a:gd name="connsiteY10" fmla="*/ 4660463 h 4660463"/>
              <a:gd name="connsiteX11" fmla="*/ 0 w 6510337"/>
              <a:gd name="connsiteY11" fmla="*/ 3924301 h 4660463"/>
              <a:gd name="connsiteX0" fmla="*/ 0 w 6510337"/>
              <a:gd name="connsiteY0" fmla="*/ 3924301 h 4660463"/>
              <a:gd name="connsiteX1" fmla="*/ 3703637 w 6510337"/>
              <a:gd name="connsiteY1" fmla="*/ 2754313 h 4660463"/>
              <a:gd name="connsiteX2" fmla="*/ 4846637 w 6510337"/>
              <a:gd name="connsiteY2" fmla="*/ 1925638 h 4660463"/>
              <a:gd name="connsiteX3" fmla="*/ 5543550 w 6510337"/>
              <a:gd name="connsiteY3" fmla="*/ 1104901 h 4660463"/>
              <a:gd name="connsiteX4" fmla="*/ 5295900 w 6510337"/>
              <a:gd name="connsiteY4" fmla="*/ 1066801 h 4660463"/>
              <a:gd name="connsiteX5" fmla="*/ 6510337 w 6510337"/>
              <a:gd name="connsiteY5" fmla="*/ 0 h 4660463"/>
              <a:gd name="connsiteX6" fmla="*/ 6510337 w 6510337"/>
              <a:gd name="connsiteY6" fmla="*/ 1066800 h 4660463"/>
              <a:gd name="connsiteX7" fmla="*/ 6181725 w 6510337"/>
              <a:gd name="connsiteY7" fmla="*/ 1104901 h 4660463"/>
              <a:gd name="connsiteX8" fmla="*/ 5421247 w 6510337"/>
              <a:gd name="connsiteY8" fmla="*/ 2119248 h 4660463"/>
              <a:gd name="connsiteX9" fmla="*/ 4332287 w 6510337"/>
              <a:gd name="connsiteY9" fmla="*/ 2801938 h 4660463"/>
              <a:gd name="connsiteX10" fmla="*/ 1362075 w 6510337"/>
              <a:gd name="connsiteY10" fmla="*/ 4660463 h 4660463"/>
              <a:gd name="connsiteX11" fmla="*/ 0 w 6510337"/>
              <a:gd name="connsiteY11" fmla="*/ 3924301 h 4660463"/>
              <a:gd name="connsiteX0" fmla="*/ 0 w 6510337"/>
              <a:gd name="connsiteY0" fmla="*/ 3924301 h 4660463"/>
              <a:gd name="connsiteX1" fmla="*/ 3703637 w 6510337"/>
              <a:gd name="connsiteY1" fmla="*/ 2754313 h 4660463"/>
              <a:gd name="connsiteX2" fmla="*/ 4846637 w 6510337"/>
              <a:gd name="connsiteY2" fmla="*/ 1925638 h 4660463"/>
              <a:gd name="connsiteX3" fmla="*/ 5543550 w 6510337"/>
              <a:gd name="connsiteY3" fmla="*/ 1104901 h 4660463"/>
              <a:gd name="connsiteX4" fmla="*/ 5295900 w 6510337"/>
              <a:gd name="connsiteY4" fmla="*/ 1066801 h 4660463"/>
              <a:gd name="connsiteX5" fmla="*/ 6510337 w 6510337"/>
              <a:gd name="connsiteY5" fmla="*/ 0 h 4660463"/>
              <a:gd name="connsiteX6" fmla="*/ 6510337 w 6510337"/>
              <a:gd name="connsiteY6" fmla="*/ 1066800 h 4660463"/>
              <a:gd name="connsiteX7" fmla="*/ 6181725 w 6510337"/>
              <a:gd name="connsiteY7" fmla="*/ 1104901 h 4660463"/>
              <a:gd name="connsiteX8" fmla="*/ 5421247 w 6510337"/>
              <a:gd name="connsiteY8" fmla="*/ 2119248 h 4660463"/>
              <a:gd name="connsiteX9" fmla="*/ 4446587 w 6510337"/>
              <a:gd name="connsiteY9" fmla="*/ 3040063 h 4660463"/>
              <a:gd name="connsiteX10" fmla="*/ 1362075 w 6510337"/>
              <a:gd name="connsiteY10" fmla="*/ 4660463 h 4660463"/>
              <a:gd name="connsiteX11" fmla="*/ 0 w 6510337"/>
              <a:gd name="connsiteY11" fmla="*/ 3924301 h 4660463"/>
              <a:gd name="connsiteX0" fmla="*/ 0 w 6510337"/>
              <a:gd name="connsiteY0" fmla="*/ 3924301 h 4660463"/>
              <a:gd name="connsiteX1" fmla="*/ 3703637 w 6510337"/>
              <a:gd name="connsiteY1" fmla="*/ 2754313 h 4660463"/>
              <a:gd name="connsiteX2" fmla="*/ 4846637 w 6510337"/>
              <a:gd name="connsiteY2" fmla="*/ 1925638 h 4660463"/>
              <a:gd name="connsiteX3" fmla="*/ 5543550 w 6510337"/>
              <a:gd name="connsiteY3" fmla="*/ 1104901 h 4660463"/>
              <a:gd name="connsiteX4" fmla="*/ 5295900 w 6510337"/>
              <a:gd name="connsiteY4" fmla="*/ 1066801 h 4660463"/>
              <a:gd name="connsiteX5" fmla="*/ 6510337 w 6510337"/>
              <a:gd name="connsiteY5" fmla="*/ 0 h 4660463"/>
              <a:gd name="connsiteX6" fmla="*/ 6510337 w 6510337"/>
              <a:gd name="connsiteY6" fmla="*/ 1066800 h 4660463"/>
              <a:gd name="connsiteX7" fmla="*/ 6181725 w 6510337"/>
              <a:gd name="connsiteY7" fmla="*/ 1104901 h 4660463"/>
              <a:gd name="connsiteX8" fmla="*/ 5421247 w 6510337"/>
              <a:gd name="connsiteY8" fmla="*/ 2119248 h 4660463"/>
              <a:gd name="connsiteX9" fmla="*/ 4446587 w 6510337"/>
              <a:gd name="connsiteY9" fmla="*/ 3040063 h 4660463"/>
              <a:gd name="connsiteX10" fmla="*/ 3236912 w 6510337"/>
              <a:gd name="connsiteY10" fmla="*/ 3668713 h 4660463"/>
              <a:gd name="connsiteX11" fmla="*/ 1362075 w 6510337"/>
              <a:gd name="connsiteY11" fmla="*/ 4660463 h 4660463"/>
              <a:gd name="connsiteX12" fmla="*/ 0 w 6510337"/>
              <a:gd name="connsiteY12" fmla="*/ 3924301 h 4660463"/>
              <a:gd name="connsiteX0" fmla="*/ 0 w 6510337"/>
              <a:gd name="connsiteY0" fmla="*/ 3924301 h 4660463"/>
              <a:gd name="connsiteX1" fmla="*/ 2474912 w 6510337"/>
              <a:gd name="connsiteY1" fmla="*/ 3154363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236912 w 6510337"/>
              <a:gd name="connsiteY11" fmla="*/ 3668713 h 4660463"/>
              <a:gd name="connsiteX12" fmla="*/ 1362075 w 6510337"/>
              <a:gd name="connsiteY12" fmla="*/ 4660463 h 4660463"/>
              <a:gd name="connsiteX13" fmla="*/ 0 w 6510337"/>
              <a:gd name="connsiteY13" fmla="*/ 3924301 h 4660463"/>
              <a:gd name="connsiteX0" fmla="*/ 0 w 6510337"/>
              <a:gd name="connsiteY0" fmla="*/ 3924301 h 4660463"/>
              <a:gd name="connsiteX1" fmla="*/ 2379662 w 6510337"/>
              <a:gd name="connsiteY1" fmla="*/ 3449638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236912 w 6510337"/>
              <a:gd name="connsiteY11" fmla="*/ 3668713 h 4660463"/>
              <a:gd name="connsiteX12" fmla="*/ 1362075 w 6510337"/>
              <a:gd name="connsiteY12" fmla="*/ 4660463 h 4660463"/>
              <a:gd name="connsiteX13" fmla="*/ 0 w 6510337"/>
              <a:gd name="connsiteY13" fmla="*/ 3924301 h 4660463"/>
              <a:gd name="connsiteX0" fmla="*/ 0 w 6510337"/>
              <a:gd name="connsiteY0" fmla="*/ 3924301 h 4660463"/>
              <a:gd name="connsiteX1" fmla="*/ 2408237 w 6510337"/>
              <a:gd name="connsiteY1" fmla="*/ 3592513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236912 w 6510337"/>
              <a:gd name="connsiteY11" fmla="*/ 3668713 h 4660463"/>
              <a:gd name="connsiteX12" fmla="*/ 1362075 w 6510337"/>
              <a:gd name="connsiteY12" fmla="*/ 4660463 h 4660463"/>
              <a:gd name="connsiteX13" fmla="*/ 0 w 6510337"/>
              <a:gd name="connsiteY13" fmla="*/ 3924301 h 4660463"/>
              <a:gd name="connsiteX0" fmla="*/ 0 w 6510337"/>
              <a:gd name="connsiteY0" fmla="*/ 3924301 h 4660463"/>
              <a:gd name="connsiteX1" fmla="*/ 2284412 w 6510337"/>
              <a:gd name="connsiteY1" fmla="*/ 3440113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236912 w 6510337"/>
              <a:gd name="connsiteY11" fmla="*/ 3668713 h 4660463"/>
              <a:gd name="connsiteX12" fmla="*/ 1362075 w 6510337"/>
              <a:gd name="connsiteY12" fmla="*/ 4660463 h 4660463"/>
              <a:gd name="connsiteX13" fmla="*/ 0 w 6510337"/>
              <a:gd name="connsiteY13" fmla="*/ 3924301 h 4660463"/>
              <a:gd name="connsiteX0" fmla="*/ 0 w 6510337"/>
              <a:gd name="connsiteY0" fmla="*/ 3924301 h 4660463"/>
              <a:gd name="connsiteX1" fmla="*/ 2284412 w 6510337"/>
              <a:gd name="connsiteY1" fmla="*/ 3440113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436937 w 6510337"/>
              <a:gd name="connsiteY11" fmla="*/ 3792538 h 4660463"/>
              <a:gd name="connsiteX12" fmla="*/ 1362075 w 6510337"/>
              <a:gd name="connsiteY12" fmla="*/ 4660463 h 4660463"/>
              <a:gd name="connsiteX13" fmla="*/ 0 w 6510337"/>
              <a:gd name="connsiteY13" fmla="*/ 3924301 h 4660463"/>
              <a:gd name="connsiteX0" fmla="*/ 0 w 6510337"/>
              <a:gd name="connsiteY0" fmla="*/ 3924301 h 4660463"/>
              <a:gd name="connsiteX1" fmla="*/ 2284412 w 6510337"/>
              <a:gd name="connsiteY1" fmla="*/ 3440113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436937 w 6510337"/>
              <a:gd name="connsiteY11" fmla="*/ 3792538 h 4660463"/>
              <a:gd name="connsiteX12" fmla="*/ 1362075 w 6510337"/>
              <a:gd name="connsiteY12" fmla="*/ 4660463 h 4660463"/>
              <a:gd name="connsiteX13" fmla="*/ 0 w 6510337"/>
              <a:gd name="connsiteY13" fmla="*/ 3924301 h 4660463"/>
              <a:gd name="connsiteX0" fmla="*/ 0 w 6510337"/>
              <a:gd name="connsiteY0" fmla="*/ 3924301 h 4660463"/>
              <a:gd name="connsiteX1" fmla="*/ 2284412 w 6510337"/>
              <a:gd name="connsiteY1" fmla="*/ 3440113 h 4660463"/>
              <a:gd name="connsiteX2" fmla="*/ 3703637 w 6510337"/>
              <a:gd name="connsiteY2" fmla="*/ 2754313 h 4660463"/>
              <a:gd name="connsiteX3" fmla="*/ 4846637 w 6510337"/>
              <a:gd name="connsiteY3" fmla="*/ 1925638 h 4660463"/>
              <a:gd name="connsiteX4" fmla="*/ 5543550 w 6510337"/>
              <a:gd name="connsiteY4" fmla="*/ 1104901 h 4660463"/>
              <a:gd name="connsiteX5" fmla="*/ 5295900 w 6510337"/>
              <a:gd name="connsiteY5" fmla="*/ 1066801 h 4660463"/>
              <a:gd name="connsiteX6" fmla="*/ 6510337 w 6510337"/>
              <a:gd name="connsiteY6" fmla="*/ 0 h 4660463"/>
              <a:gd name="connsiteX7" fmla="*/ 6510337 w 6510337"/>
              <a:gd name="connsiteY7" fmla="*/ 1066800 h 4660463"/>
              <a:gd name="connsiteX8" fmla="*/ 6181725 w 6510337"/>
              <a:gd name="connsiteY8" fmla="*/ 1104901 h 4660463"/>
              <a:gd name="connsiteX9" fmla="*/ 5421247 w 6510337"/>
              <a:gd name="connsiteY9" fmla="*/ 2119248 h 4660463"/>
              <a:gd name="connsiteX10" fmla="*/ 4446587 w 6510337"/>
              <a:gd name="connsiteY10" fmla="*/ 3040063 h 4660463"/>
              <a:gd name="connsiteX11" fmla="*/ 3436937 w 6510337"/>
              <a:gd name="connsiteY11" fmla="*/ 3792538 h 4660463"/>
              <a:gd name="connsiteX12" fmla="*/ 1970087 w 6510337"/>
              <a:gd name="connsiteY12" fmla="*/ 4402138 h 4660463"/>
              <a:gd name="connsiteX13" fmla="*/ 1362075 w 6510337"/>
              <a:gd name="connsiteY13" fmla="*/ 4660463 h 4660463"/>
              <a:gd name="connsiteX14" fmla="*/ 0 w 6510337"/>
              <a:gd name="connsiteY14" fmla="*/ 3924301 h 4660463"/>
              <a:gd name="connsiteX0" fmla="*/ 0 w 6510337"/>
              <a:gd name="connsiteY0" fmla="*/ 3924301 h 4660463"/>
              <a:gd name="connsiteX1" fmla="*/ 903287 w 6510337"/>
              <a:gd name="connsiteY1" fmla="*/ 3744913 h 4660463"/>
              <a:gd name="connsiteX2" fmla="*/ 2284412 w 6510337"/>
              <a:gd name="connsiteY2" fmla="*/ 3440113 h 4660463"/>
              <a:gd name="connsiteX3" fmla="*/ 3703637 w 6510337"/>
              <a:gd name="connsiteY3" fmla="*/ 2754313 h 4660463"/>
              <a:gd name="connsiteX4" fmla="*/ 4846637 w 6510337"/>
              <a:gd name="connsiteY4" fmla="*/ 1925638 h 4660463"/>
              <a:gd name="connsiteX5" fmla="*/ 5543550 w 6510337"/>
              <a:gd name="connsiteY5" fmla="*/ 1104901 h 4660463"/>
              <a:gd name="connsiteX6" fmla="*/ 5295900 w 6510337"/>
              <a:gd name="connsiteY6" fmla="*/ 1066801 h 4660463"/>
              <a:gd name="connsiteX7" fmla="*/ 6510337 w 6510337"/>
              <a:gd name="connsiteY7" fmla="*/ 0 h 4660463"/>
              <a:gd name="connsiteX8" fmla="*/ 6510337 w 6510337"/>
              <a:gd name="connsiteY8" fmla="*/ 1066800 h 4660463"/>
              <a:gd name="connsiteX9" fmla="*/ 6181725 w 6510337"/>
              <a:gd name="connsiteY9" fmla="*/ 1104901 h 4660463"/>
              <a:gd name="connsiteX10" fmla="*/ 5421247 w 6510337"/>
              <a:gd name="connsiteY10" fmla="*/ 2119248 h 4660463"/>
              <a:gd name="connsiteX11" fmla="*/ 4446587 w 6510337"/>
              <a:gd name="connsiteY11" fmla="*/ 3040063 h 4660463"/>
              <a:gd name="connsiteX12" fmla="*/ 3436937 w 6510337"/>
              <a:gd name="connsiteY12" fmla="*/ 3792538 h 4660463"/>
              <a:gd name="connsiteX13" fmla="*/ 1970087 w 6510337"/>
              <a:gd name="connsiteY13" fmla="*/ 4402138 h 4660463"/>
              <a:gd name="connsiteX14" fmla="*/ 1362075 w 6510337"/>
              <a:gd name="connsiteY14" fmla="*/ 4660463 h 4660463"/>
              <a:gd name="connsiteX15" fmla="*/ 0 w 6510337"/>
              <a:gd name="connsiteY15" fmla="*/ 3924301 h 4660463"/>
              <a:gd name="connsiteX0" fmla="*/ 0 w 6510337"/>
              <a:gd name="connsiteY0" fmla="*/ 3924301 h 4660463"/>
              <a:gd name="connsiteX1" fmla="*/ 1074737 w 6510337"/>
              <a:gd name="connsiteY1" fmla="*/ 4116388 h 4660463"/>
              <a:gd name="connsiteX2" fmla="*/ 2284412 w 6510337"/>
              <a:gd name="connsiteY2" fmla="*/ 3440113 h 4660463"/>
              <a:gd name="connsiteX3" fmla="*/ 3703637 w 6510337"/>
              <a:gd name="connsiteY3" fmla="*/ 2754313 h 4660463"/>
              <a:gd name="connsiteX4" fmla="*/ 4846637 w 6510337"/>
              <a:gd name="connsiteY4" fmla="*/ 1925638 h 4660463"/>
              <a:gd name="connsiteX5" fmla="*/ 5543550 w 6510337"/>
              <a:gd name="connsiteY5" fmla="*/ 1104901 h 4660463"/>
              <a:gd name="connsiteX6" fmla="*/ 5295900 w 6510337"/>
              <a:gd name="connsiteY6" fmla="*/ 1066801 h 4660463"/>
              <a:gd name="connsiteX7" fmla="*/ 6510337 w 6510337"/>
              <a:gd name="connsiteY7" fmla="*/ 0 h 4660463"/>
              <a:gd name="connsiteX8" fmla="*/ 6510337 w 6510337"/>
              <a:gd name="connsiteY8" fmla="*/ 1066800 h 4660463"/>
              <a:gd name="connsiteX9" fmla="*/ 6181725 w 6510337"/>
              <a:gd name="connsiteY9" fmla="*/ 1104901 h 4660463"/>
              <a:gd name="connsiteX10" fmla="*/ 5421247 w 6510337"/>
              <a:gd name="connsiteY10" fmla="*/ 2119248 h 4660463"/>
              <a:gd name="connsiteX11" fmla="*/ 4446587 w 6510337"/>
              <a:gd name="connsiteY11" fmla="*/ 3040063 h 4660463"/>
              <a:gd name="connsiteX12" fmla="*/ 3436937 w 6510337"/>
              <a:gd name="connsiteY12" fmla="*/ 3792538 h 4660463"/>
              <a:gd name="connsiteX13" fmla="*/ 1970087 w 6510337"/>
              <a:gd name="connsiteY13" fmla="*/ 4402138 h 4660463"/>
              <a:gd name="connsiteX14" fmla="*/ 1362075 w 6510337"/>
              <a:gd name="connsiteY14" fmla="*/ 4660463 h 4660463"/>
              <a:gd name="connsiteX15" fmla="*/ 0 w 6510337"/>
              <a:gd name="connsiteY15" fmla="*/ 3924301 h 4660463"/>
              <a:gd name="connsiteX0" fmla="*/ 0 w 6510337"/>
              <a:gd name="connsiteY0" fmla="*/ 3924301 h 4660463"/>
              <a:gd name="connsiteX1" fmla="*/ 1350962 w 6510337"/>
              <a:gd name="connsiteY1" fmla="*/ 3840163 h 4660463"/>
              <a:gd name="connsiteX2" fmla="*/ 2284412 w 6510337"/>
              <a:gd name="connsiteY2" fmla="*/ 3440113 h 4660463"/>
              <a:gd name="connsiteX3" fmla="*/ 3703637 w 6510337"/>
              <a:gd name="connsiteY3" fmla="*/ 2754313 h 4660463"/>
              <a:gd name="connsiteX4" fmla="*/ 4846637 w 6510337"/>
              <a:gd name="connsiteY4" fmla="*/ 1925638 h 4660463"/>
              <a:gd name="connsiteX5" fmla="*/ 5543550 w 6510337"/>
              <a:gd name="connsiteY5" fmla="*/ 1104901 h 4660463"/>
              <a:gd name="connsiteX6" fmla="*/ 5295900 w 6510337"/>
              <a:gd name="connsiteY6" fmla="*/ 1066801 h 4660463"/>
              <a:gd name="connsiteX7" fmla="*/ 6510337 w 6510337"/>
              <a:gd name="connsiteY7" fmla="*/ 0 h 4660463"/>
              <a:gd name="connsiteX8" fmla="*/ 6510337 w 6510337"/>
              <a:gd name="connsiteY8" fmla="*/ 1066800 h 4660463"/>
              <a:gd name="connsiteX9" fmla="*/ 6181725 w 6510337"/>
              <a:gd name="connsiteY9" fmla="*/ 1104901 h 4660463"/>
              <a:gd name="connsiteX10" fmla="*/ 5421247 w 6510337"/>
              <a:gd name="connsiteY10" fmla="*/ 2119248 h 4660463"/>
              <a:gd name="connsiteX11" fmla="*/ 4446587 w 6510337"/>
              <a:gd name="connsiteY11" fmla="*/ 3040063 h 4660463"/>
              <a:gd name="connsiteX12" fmla="*/ 3436937 w 6510337"/>
              <a:gd name="connsiteY12" fmla="*/ 3792538 h 4660463"/>
              <a:gd name="connsiteX13" fmla="*/ 1970087 w 6510337"/>
              <a:gd name="connsiteY13" fmla="*/ 4402138 h 4660463"/>
              <a:gd name="connsiteX14" fmla="*/ 1362075 w 6510337"/>
              <a:gd name="connsiteY14" fmla="*/ 4660463 h 4660463"/>
              <a:gd name="connsiteX15" fmla="*/ 0 w 6510337"/>
              <a:gd name="connsiteY15" fmla="*/ 3924301 h 4660463"/>
              <a:gd name="connsiteX0" fmla="*/ 0 w 6075170"/>
              <a:gd name="connsiteY0" fmla="*/ 4660463 h 4660463"/>
              <a:gd name="connsiteX1" fmla="*/ 915795 w 6075170"/>
              <a:gd name="connsiteY1" fmla="*/ 3840163 h 4660463"/>
              <a:gd name="connsiteX2" fmla="*/ 1849245 w 6075170"/>
              <a:gd name="connsiteY2" fmla="*/ 3440113 h 4660463"/>
              <a:gd name="connsiteX3" fmla="*/ 3268470 w 6075170"/>
              <a:gd name="connsiteY3" fmla="*/ 2754313 h 4660463"/>
              <a:gd name="connsiteX4" fmla="*/ 4411470 w 6075170"/>
              <a:gd name="connsiteY4" fmla="*/ 1925638 h 4660463"/>
              <a:gd name="connsiteX5" fmla="*/ 5108383 w 6075170"/>
              <a:gd name="connsiteY5" fmla="*/ 1104901 h 4660463"/>
              <a:gd name="connsiteX6" fmla="*/ 4860733 w 6075170"/>
              <a:gd name="connsiteY6" fmla="*/ 1066801 h 4660463"/>
              <a:gd name="connsiteX7" fmla="*/ 6075170 w 6075170"/>
              <a:gd name="connsiteY7" fmla="*/ 0 h 4660463"/>
              <a:gd name="connsiteX8" fmla="*/ 6075170 w 6075170"/>
              <a:gd name="connsiteY8" fmla="*/ 1066800 h 4660463"/>
              <a:gd name="connsiteX9" fmla="*/ 5746558 w 6075170"/>
              <a:gd name="connsiteY9" fmla="*/ 1104901 h 4660463"/>
              <a:gd name="connsiteX10" fmla="*/ 4986080 w 6075170"/>
              <a:gd name="connsiteY10" fmla="*/ 2119248 h 4660463"/>
              <a:gd name="connsiteX11" fmla="*/ 4011420 w 6075170"/>
              <a:gd name="connsiteY11" fmla="*/ 3040063 h 4660463"/>
              <a:gd name="connsiteX12" fmla="*/ 3001770 w 6075170"/>
              <a:gd name="connsiteY12" fmla="*/ 3792538 h 4660463"/>
              <a:gd name="connsiteX13" fmla="*/ 1534920 w 6075170"/>
              <a:gd name="connsiteY13" fmla="*/ 4402138 h 4660463"/>
              <a:gd name="connsiteX14" fmla="*/ 926908 w 6075170"/>
              <a:gd name="connsiteY14" fmla="*/ 4660463 h 4660463"/>
              <a:gd name="connsiteX15" fmla="*/ 0 w 6075170"/>
              <a:gd name="connsiteY15" fmla="*/ 4660463 h 4660463"/>
              <a:gd name="connsiteX0" fmla="*/ 0 w 6075170"/>
              <a:gd name="connsiteY0" fmla="*/ 4660463 h 4660463"/>
              <a:gd name="connsiteX1" fmla="*/ 56957 w 6075170"/>
              <a:gd name="connsiteY1" fmla="*/ 3889375 h 4660463"/>
              <a:gd name="connsiteX2" fmla="*/ 1849245 w 6075170"/>
              <a:gd name="connsiteY2" fmla="*/ 3440113 h 4660463"/>
              <a:gd name="connsiteX3" fmla="*/ 3268470 w 6075170"/>
              <a:gd name="connsiteY3" fmla="*/ 2754313 h 4660463"/>
              <a:gd name="connsiteX4" fmla="*/ 4411470 w 6075170"/>
              <a:gd name="connsiteY4" fmla="*/ 1925638 h 4660463"/>
              <a:gd name="connsiteX5" fmla="*/ 5108383 w 6075170"/>
              <a:gd name="connsiteY5" fmla="*/ 1104901 h 4660463"/>
              <a:gd name="connsiteX6" fmla="*/ 4860733 w 6075170"/>
              <a:gd name="connsiteY6" fmla="*/ 1066801 h 4660463"/>
              <a:gd name="connsiteX7" fmla="*/ 6075170 w 6075170"/>
              <a:gd name="connsiteY7" fmla="*/ 0 h 4660463"/>
              <a:gd name="connsiteX8" fmla="*/ 6075170 w 6075170"/>
              <a:gd name="connsiteY8" fmla="*/ 1066800 h 4660463"/>
              <a:gd name="connsiteX9" fmla="*/ 5746558 w 6075170"/>
              <a:gd name="connsiteY9" fmla="*/ 1104901 h 4660463"/>
              <a:gd name="connsiteX10" fmla="*/ 4986080 w 6075170"/>
              <a:gd name="connsiteY10" fmla="*/ 2119248 h 4660463"/>
              <a:gd name="connsiteX11" fmla="*/ 4011420 w 6075170"/>
              <a:gd name="connsiteY11" fmla="*/ 3040063 h 4660463"/>
              <a:gd name="connsiteX12" fmla="*/ 3001770 w 6075170"/>
              <a:gd name="connsiteY12" fmla="*/ 3792538 h 4660463"/>
              <a:gd name="connsiteX13" fmla="*/ 1534920 w 6075170"/>
              <a:gd name="connsiteY13" fmla="*/ 4402138 h 4660463"/>
              <a:gd name="connsiteX14" fmla="*/ 926908 w 6075170"/>
              <a:gd name="connsiteY14" fmla="*/ 4660463 h 4660463"/>
              <a:gd name="connsiteX15" fmla="*/ 0 w 6075170"/>
              <a:gd name="connsiteY15" fmla="*/ 4660463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1970088 w 6510338"/>
              <a:gd name="connsiteY13" fmla="*/ 4402138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144992 w 6655330"/>
              <a:gd name="connsiteY0" fmla="*/ 3924301 h 4660463"/>
              <a:gd name="connsiteX1" fmla="*/ 637117 w 6655330"/>
              <a:gd name="connsiteY1" fmla="*/ 3889375 h 4660463"/>
              <a:gd name="connsiteX2" fmla="*/ 2429405 w 6655330"/>
              <a:gd name="connsiteY2" fmla="*/ 3440113 h 4660463"/>
              <a:gd name="connsiteX3" fmla="*/ 3848630 w 6655330"/>
              <a:gd name="connsiteY3" fmla="*/ 2754313 h 4660463"/>
              <a:gd name="connsiteX4" fmla="*/ 4991630 w 6655330"/>
              <a:gd name="connsiteY4" fmla="*/ 1925638 h 4660463"/>
              <a:gd name="connsiteX5" fmla="*/ 5688543 w 6655330"/>
              <a:gd name="connsiteY5" fmla="*/ 1104901 h 4660463"/>
              <a:gd name="connsiteX6" fmla="*/ 5440893 w 6655330"/>
              <a:gd name="connsiteY6" fmla="*/ 1066801 h 4660463"/>
              <a:gd name="connsiteX7" fmla="*/ 6655330 w 6655330"/>
              <a:gd name="connsiteY7" fmla="*/ 0 h 4660463"/>
              <a:gd name="connsiteX8" fmla="*/ 6655330 w 6655330"/>
              <a:gd name="connsiteY8" fmla="*/ 1066800 h 4660463"/>
              <a:gd name="connsiteX9" fmla="*/ 6326718 w 6655330"/>
              <a:gd name="connsiteY9" fmla="*/ 1104901 h 4660463"/>
              <a:gd name="connsiteX10" fmla="*/ 5566240 w 6655330"/>
              <a:gd name="connsiteY10" fmla="*/ 2119248 h 4660463"/>
              <a:gd name="connsiteX11" fmla="*/ 4591580 w 6655330"/>
              <a:gd name="connsiteY11" fmla="*/ 3040063 h 4660463"/>
              <a:gd name="connsiteX12" fmla="*/ 3581930 w 6655330"/>
              <a:gd name="connsiteY12" fmla="*/ 3792538 h 4660463"/>
              <a:gd name="connsiteX13" fmla="*/ 2157930 w 6655330"/>
              <a:gd name="connsiteY13" fmla="*/ 4470993 h 4660463"/>
              <a:gd name="connsiteX14" fmla="*/ 1507068 w 6655330"/>
              <a:gd name="connsiteY14" fmla="*/ 4660463 h 4660463"/>
              <a:gd name="connsiteX15" fmla="*/ 144992 w 6655330"/>
              <a:gd name="connsiteY15" fmla="*/ 3924301 h 4660463"/>
              <a:gd name="connsiteX0" fmla="*/ 144992 w 6655330"/>
              <a:gd name="connsiteY0" fmla="*/ 3924301 h 4751578"/>
              <a:gd name="connsiteX1" fmla="*/ 637117 w 6655330"/>
              <a:gd name="connsiteY1" fmla="*/ 3889375 h 4751578"/>
              <a:gd name="connsiteX2" fmla="*/ 2429405 w 6655330"/>
              <a:gd name="connsiteY2" fmla="*/ 3440113 h 4751578"/>
              <a:gd name="connsiteX3" fmla="*/ 3848630 w 6655330"/>
              <a:gd name="connsiteY3" fmla="*/ 2754313 h 4751578"/>
              <a:gd name="connsiteX4" fmla="*/ 4991630 w 6655330"/>
              <a:gd name="connsiteY4" fmla="*/ 1925638 h 4751578"/>
              <a:gd name="connsiteX5" fmla="*/ 5688543 w 6655330"/>
              <a:gd name="connsiteY5" fmla="*/ 1104901 h 4751578"/>
              <a:gd name="connsiteX6" fmla="*/ 5440893 w 6655330"/>
              <a:gd name="connsiteY6" fmla="*/ 1066801 h 4751578"/>
              <a:gd name="connsiteX7" fmla="*/ 6655330 w 6655330"/>
              <a:gd name="connsiteY7" fmla="*/ 0 h 4751578"/>
              <a:gd name="connsiteX8" fmla="*/ 6655330 w 6655330"/>
              <a:gd name="connsiteY8" fmla="*/ 1066800 h 4751578"/>
              <a:gd name="connsiteX9" fmla="*/ 6326718 w 6655330"/>
              <a:gd name="connsiteY9" fmla="*/ 1104901 h 4751578"/>
              <a:gd name="connsiteX10" fmla="*/ 5566240 w 6655330"/>
              <a:gd name="connsiteY10" fmla="*/ 2119248 h 4751578"/>
              <a:gd name="connsiteX11" fmla="*/ 4591580 w 6655330"/>
              <a:gd name="connsiteY11" fmla="*/ 3040063 h 4751578"/>
              <a:gd name="connsiteX12" fmla="*/ 3581930 w 6655330"/>
              <a:gd name="connsiteY12" fmla="*/ 3792538 h 4751578"/>
              <a:gd name="connsiteX13" fmla="*/ 2157930 w 6655330"/>
              <a:gd name="connsiteY13" fmla="*/ 4470993 h 4751578"/>
              <a:gd name="connsiteX14" fmla="*/ 1507068 w 6655330"/>
              <a:gd name="connsiteY14" fmla="*/ 4660463 h 4751578"/>
              <a:gd name="connsiteX15" fmla="*/ 144992 w 6655330"/>
              <a:gd name="connsiteY15" fmla="*/ 3924301 h 4751578"/>
              <a:gd name="connsiteX0" fmla="*/ 144992 w 6655330"/>
              <a:gd name="connsiteY0" fmla="*/ 3924301 h 4660463"/>
              <a:gd name="connsiteX1" fmla="*/ 637117 w 6655330"/>
              <a:gd name="connsiteY1" fmla="*/ 3889375 h 4660463"/>
              <a:gd name="connsiteX2" fmla="*/ 2429405 w 6655330"/>
              <a:gd name="connsiteY2" fmla="*/ 3440113 h 4660463"/>
              <a:gd name="connsiteX3" fmla="*/ 3848630 w 6655330"/>
              <a:gd name="connsiteY3" fmla="*/ 2754313 h 4660463"/>
              <a:gd name="connsiteX4" fmla="*/ 4991630 w 6655330"/>
              <a:gd name="connsiteY4" fmla="*/ 1925638 h 4660463"/>
              <a:gd name="connsiteX5" fmla="*/ 5688543 w 6655330"/>
              <a:gd name="connsiteY5" fmla="*/ 1104901 h 4660463"/>
              <a:gd name="connsiteX6" fmla="*/ 5440893 w 6655330"/>
              <a:gd name="connsiteY6" fmla="*/ 1066801 h 4660463"/>
              <a:gd name="connsiteX7" fmla="*/ 6655330 w 6655330"/>
              <a:gd name="connsiteY7" fmla="*/ 0 h 4660463"/>
              <a:gd name="connsiteX8" fmla="*/ 6655330 w 6655330"/>
              <a:gd name="connsiteY8" fmla="*/ 1066800 h 4660463"/>
              <a:gd name="connsiteX9" fmla="*/ 6326718 w 6655330"/>
              <a:gd name="connsiteY9" fmla="*/ 1104901 h 4660463"/>
              <a:gd name="connsiteX10" fmla="*/ 5566240 w 6655330"/>
              <a:gd name="connsiteY10" fmla="*/ 2119248 h 4660463"/>
              <a:gd name="connsiteX11" fmla="*/ 4591580 w 6655330"/>
              <a:gd name="connsiteY11" fmla="*/ 3040063 h 4660463"/>
              <a:gd name="connsiteX12" fmla="*/ 3581930 w 6655330"/>
              <a:gd name="connsiteY12" fmla="*/ 3792538 h 4660463"/>
              <a:gd name="connsiteX13" fmla="*/ 2157930 w 6655330"/>
              <a:gd name="connsiteY13" fmla="*/ 4470993 h 4660463"/>
              <a:gd name="connsiteX14" fmla="*/ 1507068 w 6655330"/>
              <a:gd name="connsiteY14" fmla="*/ 4660463 h 4660463"/>
              <a:gd name="connsiteX15" fmla="*/ 144992 w 6655330"/>
              <a:gd name="connsiteY15" fmla="*/ 3924301 h 4660463"/>
              <a:gd name="connsiteX0" fmla="*/ 144992 w 6655330"/>
              <a:gd name="connsiteY0" fmla="*/ 3924301 h 4660463"/>
              <a:gd name="connsiteX1" fmla="*/ 637117 w 6655330"/>
              <a:gd name="connsiteY1" fmla="*/ 3889375 h 4660463"/>
              <a:gd name="connsiteX2" fmla="*/ 2429405 w 6655330"/>
              <a:gd name="connsiteY2" fmla="*/ 3440113 h 4660463"/>
              <a:gd name="connsiteX3" fmla="*/ 3848630 w 6655330"/>
              <a:gd name="connsiteY3" fmla="*/ 2754313 h 4660463"/>
              <a:gd name="connsiteX4" fmla="*/ 4991630 w 6655330"/>
              <a:gd name="connsiteY4" fmla="*/ 1925638 h 4660463"/>
              <a:gd name="connsiteX5" fmla="*/ 5688543 w 6655330"/>
              <a:gd name="connsiteY5" fmla="*/ 1104901 h 4660463"/>
              <a:gd name="connsiteX6" fmla="*/ 5440893 w 6655330"/>
              <a:gd name="connsiteY6" fmla="*/ 1066801 h 4660463"/>
              <a:gd name="connsiteX7" fmla="*/ 6655330 w 6655330"/>
              <a:gd name="connsiteY7" fmla="*/ 0 h 4660463"/>
              <a:gd name="connsiteX8" fmla="*/ 6655330 w 6655330"/>
              <a:gd name="connsiteY8" fmla="*/ 1066800 h 4660463"/>
              <a:gd name="connsiteX9" fmla="*/ 6326718 w 6655330"/>
              <a:gd name="connsiteY9" fmla="*/ 1104901 h 4660463"/>
              <a:gd name="connsiteX10" fmla="*/ 5566240 w 6655330"/>
              <a:gd name="connsiteY10" fmla="*/ 2119248 h 4660463"/>
              <a:gd name="connsiteX11" fmla="*/ 4591580 w 6655330"/>
              <a:gd name="connsiteY11" fmla="*/ 3040063 h 4660463"/>
              <a:gd name="connsiteX12" fmla="*/ 3581930 w 6655330"/>
              <a:gd name="connsiteY12" fmla="*/ 3792538 h 4660463"/>
              <a:gd name="connsiteX13" fmla="*/ 2157930 w 6655330"/>
              <a:gd name="connsiteY13" fmla="*/ 4470993 h 4660463"/>
              <a:gd name="connsiteX14" fmla="*/ 1507068 w 6655330"/>
              <a:gd name="connsiteY14" fmla="*/ 4660463 h 4660463"/>
              <a:gd name="connsiteX15" fmla="*/ 144992 w 6655330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066800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1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7 w 6510338"/>
              <a:gd name="connsiteY8" fmla="*/ 1104901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0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7 w 6510338"/>
              <a:gd name="connsiteY8" fmla="*/ 1104901 h 4660463"/>
              <a:gd name="connsiteX9" fmla="*/ 6181726 w 6510338"/>
              <a:gd name="connsiteY9" fmla="*/ 1104901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0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7 w 6510338"/>
              <a:gd name="connsiteY8" fmla="*/ 1104901 h 4660463"/>
              <a:gd name="connsiteX9" fmla="*/ 6181726 w 6510338"/>
              <a:gd name="connsiteY9" fmla="*/ 1152525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0 w 6510338"/>
              <a:gd name="connsiteY5" fmla="*/ 1104901 h 4660463"/>
              <a:gd name="connsiteX6" fmla="*/ 5295901 w 6510338"/>
              <a:gd name="connsiteY6" fmla="*/ 1066801 h 4660463"/>
              <a:gd name="connsiteX7" fmla="*/ 6510338 w 6510338"/>
              <a:gd name="connsiteY7" fmla="*/ 0 h 4660463"/>
              <a:gd name="connsiteX8" fmla="*/ 6510338 w 6510338"/>
              <a:gd name="connsiteY8" fmla="*/ 1152525 h 4660463"/>
              <a:gd name="connsiteX9" fmla="*/ 6181726 w 6510338"/>
              <a:gd name="connsiteY9" fmla="*/ 1152525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6510338"/>
              <a:gd name="connsiteY0" fmla="*/ 3924301 h 4660463"/>
              <a:gd name="connsiteX1" fmla="*/ 492125 w 6510338"/>
              <a:gd name="connsiteY1" fmla="*/ 3889375 h 4660463"/>
              <a:gd name="connsiteX2" fmla="*/ 2284413 w 6510338"/>
              <a:gd name="connsiteY2" fmla="*/ 3440113 h 4660463"/>
              <a:gd name="connsiteX3" fmla="*/ 3703638 w 6510338"/>
              <a:gd name="connsiteY3" fmla="*/ 2754313 h 4660463"/>
              <a:gd name="connsiteX4" fmla="*/ 4846638 w 6510338"/>
              <a:gd name="connsiteY4" fmla="*/ 1925638 h 4660463"/>
              <a:gd name="connsiteX5" fmla="*/ 5543550 w 6510338"/>
              <a:gd name="connsiteY5" fmla="*/ 1104901 h 4660463"/>
              <a:gd name="connsiteX6" fmla="*/ 5295901 w 6510338"/>
              <a:gd name="connsiteY6" fmla="*/ 1104900 h 4660463"/>
              <a:gd name="connsiteX7" fmla="*/ 6510338 w 6510338"/>
              <a:gd name="connsiteY7" fmla="*/ 0 h 4660463"/>
              <a:gd name="connsiteX8" fmla="*/ 6510338 w 6510338"/>
              <a:gd name="connsiteY8" fmla="*/ 1152525 h 4660463"/>
              <a:gd name="connsiteX9" fmla="*/ 6181726 w 6510338"/>
              <a:gd name="connsiteY9" fmla="*/ 1152525 h 4660463"/>
              <a:gd name="connsiteX10" fmla="*/ 5421248 w 6510338"/>
              <a:gd name="connsiteY10" fmla="*/ 2119248 h 4660463"/>
              <a:gd name="connsiteX11" fmla="*/ 4446588 w 6510338"/>
              <a:gd name="connsiteY11" fmla="*/ 3040063 h 4660463"/>
              <a:gd name="connsiteX12" fmla="*/ 3436938 w 6510338"/>
              <a:gd name="connsiteY12" fmla="*/ 3792538 h 4660463"/>
              <a:gd name="connsiteX13" fmla="*/ 2012938 w 6510338"/>
              <a:gd name="connsiteY13" fmla="*/ 4470993 h 4660463"/>
              <a:gd name="connsiteX14" fmla="*/ 1362076 w 6510338"/>
              <a:gd name="connsiteY14" fmla="*/ 4660463 h 4660463"/>
              <a:gd name="connsiteX15" fmla="*/ 0 w 6510338"/>
              <a:gd name="connsiteY15" fmla="*/ 3924301 h 4660463"/>
              <a:gd name="connsiteX0" fmla="*/ 0 w 7020275"/>
              <a:gd name="connsiteY0" fmla="*/ 4075397 h 4660463"/>
              <a:gd name="connsiteX1" fmla="*/ 1002062 w 7020275"/>
              <a:gd name="connsiteY1" fmla="*/ 3889375 h 4660463"/>
              <a:gd name="connsiteX2" fmla="*/ 2794350 w 7020275"/>
              <a:gd name="connsiteY2" fmla="*/ 3440113 h 4660463"/>
              <a:gd name="connsiteX3" fmla="*/ 4213575 w 7020275"/>
              <a:gd name="connsiteY3" fmla="*/ 2754313 h 4660463"/>
              <a:gd name="connsiteX4" fmla="*/ 5356575 w 7020275"/>
              <a:gd name="connsiteY4" fmla="*/ 1925638 h 4660463"/>
              <a:gd name="connsiteX5" fmla="*/ 6053487 w 7020275"/>
              <a:gd name="connsiteY5" fmla="*/ 1104901 h 4660463"/>
              <a:gd name="connsiteX6" fmla="*/ 5805838 w 7020275"/>
              <a:gd name="connsiteY6" fmla="*/ 1104900 h 4660463"/>
              <a:gd name="connsiteX7" fmla="*/ 7020275 w 7020275"/>
              <a:gd name="connsiteY7" fmla="*/ 0 h 4660463"/>
              <a:gd name="connsiteX8" fmla="*/ 7020275 w 7020275"/>
              <a:gd name="connsiteY8" fmla="*/ 1152525 h 4660463"/>
              <a:gd name="connsiteX9" fmla="*/ 6691663 w 7020275"/>
              <a:gd name="connsiteY9" fmla="*/ 1152525 h 4660463"/>
              <a:gd name="connsiteX10" fmla="*/ 5931185 w 7020275"/>
              <a:gd name="connsiteY10" fmla="*/ 2119248 h 4660463"/>
              <a:gd name="connsiteX11" fmla="*/ 4956525 w 7020275"/>
              <a:gd name="connsiteY11" fmla="*/ 3040063 h 4660463"/>
              <a:gd name="connsiteX12" fmla="*/ 3946875 w 7020275"/>
              <a:gd name="connsiteY12" fmla="*/ 3792538 h 4660463"/>
              <a:gd name="connsiteX13" fmla="*/ 2522875 w 7020275"/>
              <a:gd name="connsiteY13" fmla="*/ 4470993 h 4660463"/>
              <a:gd name="connsiteX14" fmla="*/ 1872013 w 7020275"/>
              <a:gd name="connsiteY14" fmla="*/ 4660463 h 4660463"/>
              <a:gd name="connsiteX15" fmla="*/ 0 w 7020275"/>
              <a:gd name="connsiteY15" fmla="*/ 4075397 h 4660463"/>
              <a:gd name="connsiteX0" fmla="*/ 0 w 7020275"/>
              <a:gd name="connsiteY0" fmla="*/ 4075397 h 4795477"/>
              <a:gd name="connsiteX1" fmla="*/ 1002062 w 7020275"/>
              <a:gd name="connsiteY1" fmla="*/ 3889375 h 4795477"/>
              <a:gd name="connsiteX2" fmla="*/ 2794350 w 7020275"/>
              <a:gd name="connsiteY2" fmla="*/ 3440113 h 4795477"/>
              <a:gd name="connsiteX3" fmla="*/ 4213575 w 7020275"/>
              <a:gd name="connsiteY3" fmla="*/ 2754313 h 4795477"/>
              <a:gd name="connsiteX4" fmla="*/ 5356575 w 7020275"/>
              <a:gd name="connsiteY4" fmla="*/ 1925638 h 4795477"/>
              <a:gd name="connsiteX5" fmla="*/ 6053487 w 7020275"/>
              <a:gd name="connsiteY5" fmla="*/ 1104901 h 4795477"/>
              <a:gd name="connsiteX6" fmla="*/ 5805838 w 7020275"/>
              <a:gd name="connsiteY6" fmla="*/ 1104900 h 4795477"/>
              <a:gd name="connsiteX7" fmla="*/ 7020275 w 7020275"/>
              <a:gd name="connsiteY7" fmla="*/ 0 h 4795477"/>
              <a:gd name="connsiteX8" fmla="*/ 7020275 w 7020275"/>
              <a:gd name="connsiteY8" fmla="*/ 1152525 h 4795477"/>
              <a:gd name="connsiteX9" fmla="*/ 6691663 w 7020275"/>
              <a:gd name="connsiteY9" fmla="*/ 1152525 h 4795477"/>
              <a:gd name="connsiteX10" fmla="*/ 5931185 w 7020275"/>
              <a:gd name="connsiteY10" fmla="*/ 2119248 h 4795477"/>
              <a:gd name="connsiteX11" fmla="*/ 4956525 w 7020275"/>
              <a:gd name="connsiteY11" fmla="*/ 3040063 h 4795477"/>
              <a:gd name="connsiteX12" fmla="*/ 3946875 w 7020275"/>
              <a:gd name="connsiteY12" fmla="*/ 3792538 h 4795477"/>
              <a:gd name="connsiteX13" fmla="*/ 2522875 w 7020275"/>
              <a:gd name="connsiteY13" fmla="*/ 4470993 h 4795477"/>
              <a:gd name="connsiteX14" fmla="*/ 1350151 w 7020275"/>
              <a:gd name="connsiteY14" fmla="*/ 4795477 h 4795477"/>
              <a:gd name="connsiteX15" fmla="*/ 0 w 7020275"/>
              <a:gd name="connsiteY15" fmla="*/ 4075397 h 4795477"/>
              <a:gd name="connsiteX0" fmla="*/ 0 w 7020781"/>
              <a:gd name="connsiteY0" fmla="*/ 4075397 h 4795477"/>
              <a:gd name="connsiteX1" fmla="*/ 1002062 w 7020781"/>
              <a:gd name="connsiteY1" fmla="*/ 3889375 h 4795477"/>
              <a:gd name="connsiteX2" fmla="*/ 2794350 w 7020781"/>
              <a:gd name="connsiteY2" fmla="*/ 3440113 h 4795477"/>
              <a:gd name="connsiteX3" fmla="*/ 4213575 w 7020781"/>
              <a:gd name="connsiteY3" fmla="*/ 2754313 h 4795477"/>
              <a:gd name="connsiteX4" fmla="*/ 5356575 w 7020781"/>
              <a:gd name="connsiteY4" fmla="*/ 1925638 h 4795477"/>
              <a:gd name="connsiteX5" fmla="*/ 6053487 w 7020781"/>
              <a:gd name="connsiteY5" fmla="*/ 1104901 h 4795477"/>
              <a:gd name="connsiteX6" fmla="*/ 5805838 w 7020781"/>
              <a:gd name="connsiteY6" fmla="*/ 1104900 h 4795477"/>
              <a:gd name="connsiteX7" fmla="*/ 7020275 w 7020781"/>
              <a:gd name="connsiteY7" fmla="*/ 0 h 4795477"/>
              <a:gd name="connsiteX8" fmla="*/ 7020781 w 7020781"/>
              <a:gd name="connsiteY8" fmla="*/ 1240082 h 4795477"/>
              <a:gd name="connsiteX9" fmla="*/ 6691663 w 7020781"/>
              <a:gd name="connsiteY9" fmla="*/ 1152525 h 4795477"/>
              <a:gd name="connsiteX10" fmla="*/ 5931185 w 7020781"/>
              <a:gd name="connsiteY10" fmla="*/ 2119248 h 4795477"/>
              <a:gd name="connsiteX11" fmla="*/ 4956525 w 7020781"/>
              <a:gd name="connsiteY11" fmla="*/ 3040063 h 4795477"/>
              <a:gd name="connsiteX12" fmla="*/ 3946875 w 7020781"/>
              <a:gd name="connsiteY12" fmla="*/ 3792538 h 4795477"/>
              <a:gd name="connsiteX13" fmla="*/ 2522875 w 7020781"/>
              <a:gd name="connsiteY13" fmla="*/ 4470993 h 4795477"/>
              <a:gd name="connsiteX14" fmla="*/ 1350151 w 7020781"/>
              <a:gd name="connsiteY14" fmla="*/ 4795477 h 4795477"/>
              <a:gd name="connsiteX15" fmla="*/ 0 w 7020781"/>
              <a:gd name="connsiteY15" fmla="*/ 4075397 h 4795477"/>
              <a:gd name="connsiteX0" fmla="*/ 0 w 7020781"/>
              <a:gd name="connsiteY0" fmla="*/ 4075397 h 4795477"/>
              <a:gd name="connsiteX1" fmla="*/ 1002062 w 7020781"/>
              <a:gd name="connsiteY1" fmla="*/ 3889375 h 4795477"/>
              <a:gd name="connsiteX2" fmla="*/ 2794350 w 7020781"/>
              <a:gd name="connsiteY2" fmla="*/ 3440113 h 4795477"/>
              <a:gd name="connsiteX3" fmla="*/ 4213575 w 7020781"/>
              <a:gd name="connsiteY3" fmla="*/ 2754313 h 4795477"/>
              <a:gd name="connsiteX4" fmla="*/ 5356575 w 7020781"/>
              <a:gd name="connsiteY4" fmla="*/ 1925638 h 4795477"/>
              <a:gd name="connsiteX5" fmla="*/ 6201162 w 7020781"/>
              <a:gd name="connsiteY5" fmla="*/ 1001546 h 4795477"/>
              <a:gd name="connsiteX6" fmla="*/ 5805838 w 7020781"/>
              <a:gd name="connsiteY6" fmla="*/ 1104900 h 4795477"/>
              <a:gd name="connsiteX7" fmla="*/ 7020275 w 7020781"/>
              <a:gd name="connsiteY7" fmla="*/ 0 h 4795477"/>
              <a:gd name="connsiteX8" fmla="*/ 7020781 w 7020781"/>
              <a:gd name="connsiteY8" fmla="*/ 1240082 h 4795477"/>
              <a:gd name="connsiteX9" fmla="*/ 6691663 w 7020781"/>
              <a:gd name="connsiteY9" fmla="*/ 1152525 h 4795477"/>
              <a:gd name="connsiteX10" fmla="*/ 5931185 w 7020781"/>
              <a:gd name="connsiteY10" fmla="*/ 2119248 h 4795477"/>
              <a:gd name="connsiteX11" fmla="*/ 4956525 w 7020781"/>
              <a:gd name="connsiteY11" fmla="*/ 3040063 h 4795477"/>
              <a:gd name="connsiteX12" fmla="*/ 3946875 w 7020781"/>
              <a:gd name="connsiteY12" fmla="*/ 3792538 h 4795477"/>
              <a:gd name="connsiteX13" fmla="*/ 2522875 w 7020781"/>
              <a:gd name="connsiteY13" fmla="*/ 4470993 h 4795477"/>
              <a:gd name="connsiteX14" fmla="*/ 1350151 w 7020781"/>
              <a:gd name="connsiteY14" fmla="*/ 4795477 h 4795477"/>
              <a:gd name="connsiteX15" fmla="*/ 0 w 7020781"/>
              <a:gd name="connsiteY15" fmla="*/ 4075397 h 4795477"/>
              <a:gd name="connsiteX0" fmla="*/ 0 w 7020781"/>
              <a:gd name="connsiteY0" fmla="*/ 4075397 h 4795477"/>
              <a:gd name="connsiteX1" fmla="*/ 1002062 w 7020781"/>
              <a:gd name="connsiteY1" fmla="*/ 3889375 h 4795477"/>
              <a:gd name="connsiteX2" fmla="*/ 2794350 w 7020781"/>
              <a:gd name="connsiteY2" fmla="*/ 3440113 h 4795477"/>
              <a:gd name="connsiteX3" fmla="*/ 4213575 w 7020781"/>
              <a:gd name="connsiteY3" fmla="*/ 2754313 h 4795477"/>
              <a:gd name="connsiteX4" fmla="*/ 5356575 w 7020781"/>
              <a:gd name="connsiteY4" fmla="*/ 1925638 h 4795477"/>
              <a:gd name="connsiteX5" fmla="*/ 6201162 w 7020781"/>
              <a:gd name="connsiteY5" fmla="*/ 1001546 h 4795477"/>
              <a:gd name="connsiteX6" fmla="*/ 5805838 w 7020781"/>
              <a:gd name="connsiteY6" fmla="*/ 904875 h 4795477"/>
              <a:gd name="connsiteX7" fmla="*/ 7020275 w 7020781"/>
              <a:gd name="connsiteY7" fmla="*/ 0 h 4795477"/>
              <a:gd name="connsiteX8" fmla="*/ 7020781 w 7020781"/>
              <a:gd name="connsiteY8" fmla="*/ 1240082 h 4795477"/>
              <a:gd name="connsiteX9" fmla="*/ 6691663 w 7020781"/>
              <a:gd name="connsiteY9" fmla="*/ 1152525 h 4795477"/>
              <a:gd name="connsiteX10" fmla="*/ 5931185 w 7020781"/>
              <a:gd name="connsiteY10" fmla="*/ 2119248 h 4795477"/>
              <a:gd name="connsiteX11" fmla="*/ 4956525 w 7020781"/>
              <a:gd name="connsiteY11" fmla="*/ 3040063 h 4795477"/>
              <a:gd name="connsiteX12" fmla="*/ 3946875 w 7020781"/>
              <a:gd name="connsiteY12" fmla="*/ 3792538 h 4795477"/>
              <a:gd name="connsiteX13" fmla="*/ 2522875 w 7020781"/>
              <a:gd name="connsiteY13" fmla="*/ 4470993 h 4795477"/>
              <a:gd name="connsiteX14" fmla="*/ 1350151 w 7020781"/>
              <a:gd name="connsiteY14" fmla="*/ 4795477 h 4795477"/>
              <a:gd name="connsiteX15" fmla="*/ 0 w 7020781"/>
              <a:gd name="connsiteY15" fmla="*/ 4075397 h 4795477"/>
              <a:gd name="connsiteX0" fmla="*/ 0 w 7020781"/>
              <a:gd name="connsiteY0" fmla="*/ 4075397 h 4776427"/>
              <a:gd name="connsiteX1" fmla="*/ 1002062 w 7020781"/>
              <a:gd name="connsiteY1" fmla="*/ 3889375 h 4776427"/>
              <a:gd name="connsiteX2" fmla="*/ 2794350 w 7020781"/>
              <a:gd name="connsiteY2" fmla="*/ 3440113 h 4776427"/>
              <a:gd name="connsiteX3" fmla="*/ 4213575 w 7020781"/>
              <a:gd name="connsiteY3" fmla="*/ 2754313 h 4776427"/>
              <a:gd name="connsiteX4" fmla="*/ 5356575 w 7020781"/>
              <a:gd name="connsiteY4" fmla="*/ 1925638 h 4776427"/>
              <a:gd name="connsiteX5" fmla="*/ 6201162 w 7020781"/>
              <a:gd name="connsiteY5" fmla="*/ 1001546 h 4776427"/>
              <a:gd name="connsiteX6" fmla="*/ 5805838 w 7020781"/>
              <a:gd name="connsiteY6" fmla="*/ 904875 h 4776427"/>
              <a:gd name="connsiteX7" fmla="*/ 7020275 w 7020781"/>
              <a:gd name="connsiteY7" fmla="*/ 0 h 4776427"/>
              <a:gd name="connsiteX8" fmla="*/ 7020781 w 7020781"/>
              <a:gd name="connsiteY8" fmla="*/ 1240082 h 4776427"/>
              <a:gd name="connsiteX9" fmla="*/ 6691663 w 7020781"/>
              <a:gd name="connsiteY9" fmla="*/ 1152525 h 4776427"/>
              <a:gd name="connsiteX10" fmla="*/ 5931185 w 7020781"/>
              <a:gd name="connsiteY10" fmla="*/ 2119248 h 4776427"/>
              <a:gd name="connsiteX11" fmla="*/ 4956525 w 7020781"/>
              <a:gd name="connsiteY11" fmla="*/ 3040063 h 4776427"/>
              <a:gd name="connsiteX12" fmla="*/ 3946875 w 7020781"/>
              <a:gd name="connsiteY12" fmla="*/ 3792538 h 4776427"/>
              <a:gd name="connsiteX13" fmla="*/ 2522875 w 7020781"/>
              <a:gd name="connsiteY13" fmla="*/ 4470993 h 4776427"/>
              <a:gd name="connsiteX14" fmla="*/ 1493026 w 7020781"/>
              <a:gd name="connsiteY14" fmla="*/ 4776427 h 4776427"/>
              <a:gd name="connsiteX15" fmla="*/ 0 w 7020781"/>
              <a:gd name="connsiteY15" fmla="*/ 4075397 h 4776427"/>
              <a:gd name="connsiteX0" fmla="*/ 0 w 6981776"/>
              <a:gd name="connsiteY0" fmla="*/ 4097337 h 4776427"/>
              <a:gd name="connsiteX1" fmla="*/ 963057 w 6981776"/>
              <a:gd name="connsiteY1" fmla="*/ 3889375 h 4776427"/>
              <a:gd name="connsiteX2" fmla="*/ 2755345 w 6981776"/>
              <a:gd name="connsiteY2" fmla="*/ 3440113 h 4776427"/>
              <a:gd name="connsiteX3" fmla="*/ 4174570 w 6981776"/>
              <a:gd name="connsiteY3" fmla="*/ 2754313 h 4776427"/>
              <a:gd name="connsiteX4" fmla="*/ 5317570 w 6981776"/>
              <a:gd name="connsiteY4" fmla="*/ 1925638 h 4776427"/>
              <a:gd name="connsiteX5" fmla="*/ 6162157 w 6981776"/>
              <a:gd name="connsiteY5" fmla="*/ 1001546 h 4776427"/>
              <a:gd name="connsiteX6" fmla="*/ 5766833 w 6981776"/>
              <a:gd name="connsiteY6" fmla="*/ 904875 h 4776427"/>
              <a:gd name="connsiteX7" fmla="*/ 6981270 w 6981776"/>
              <a:gd name="connsiteY7" fmla="*/ 0 h 4776427"/>
              <a:gd name="connsiteX8" fmla="*/ 6981776 w 6981776"/>
              <a:gd name="connsiteY8" fmla="*/ 1240082 h 4776427"/>
              <a:gd name="connsiteX9" fmla="*/ 6652658 w 6981776"/>
              <a:gd name="connsiteY9" fmla="*/ 1152525 h 4776427"/>
              <a:gd name="connsiteX10" fmla="*/ 5892180 w 6981776"/>
              <a:gd name="connsiteY10" fmla="*/ 2119248 h 4776427"/>
              <a:gd name="connsiteX11" fmla="*/ 4917520 w 6981776"/>
              <a:gd name="connsiteY11" fmla="*/ 3040063 h 4776427"/>
              <a:gd name="connsiteX12" fmla="*/ 3907870 w 6981776"/>
              <a:gd name="connsiteY12" fmla="*/ 3792538 h 4776427"/>
              <a:gd name="connsiteX13" fmla="*/ 2483870 w 6981776"/>
              <a:gd name="connsiteY13" fmla="*/ 4470993 h 4776427"/>
              <a:gd name="connsiteX14" fmla="*/ 1454021 w 6981776"/>
              <a:gd name="connsiteY14" fmla="*/ 4776427 h 4776427"/>
              <a:gd name="connsiteX15" fmla="*/ 0 w 6981776"/>
              <a:gd name="connsiteY15" fmla="*/ 4097337 h 4776427"/>
              <a:gd name="connsiteX0" fmla="*/ 0 w 6981776"/>
              <a:gd name="connsiteY0" fmla="*/ 4097337 h 4837667"/>
              <a:gd name="connsiteX1" fmla="*/ 963057 w 6981776"/>
              <a:gd name="connsiteY1" fmla="*/ 3889375 h 4837667"/>
              <a:gd name="connsiteX2" fmla="*/ 2755345 w 6981776"/>
              <a:gd name="connsiteY2" fmla="*/ 3440113 h 4837667"/>
              <a:gd name="connsiteX3" fmla="*/ 4174570 w 6981776"/>
              <a:gd name="connsiteY3" fmla="*/ 2754313 h 4837667"/>
              <a:gd name="connsiteX4" fmla="*/ 5317570 w 6981776"/>
              <a:gd name="connsiteY4" fmla="*/ 1925638 h 4837667"/>
              <a:gd name="connsiteX5" fmla="*/ 6162157 w 6981776"/>
              <a:gd name="connsiteY5" fmla="*/ 1001546 h 4837667"/>
              <a:gd name="connsiteX6" fmla="*/ 5766833 w 6981776"/>
              <a:gd name="connsiteY6" fmla="*/ 904875 h 4837667"/>
              <a:gd name="connsiteX7" fmla="*/ 6981270 w 6981776"/>
              <a:gd name="connsiteY7" fmla="*/ 0 h 4837667"/>
              <a:gd name="connsiteX8" fmla="*/ 6981776 w 6981776"/>
              <a:gd name="connsiteY8" fmla="*/ 1240082 h 4837667"/>
              <a:gd name="connsiteX9" fmla="*/ 6652658 w 6981776"/>
              <a:gd name="connsiteY9" fmla="*/ 1152525 h 4837667"/>
              <a:gd name="connsiteX10" fmla="*/ 5892180 w 6981776"/>
              <a:gd name="connsiteY10" fmla="*/ 2119248 h 4837667"/>
              <a:gd name="connsiteX11" fmla="*/ 4917520 w 6981776"/>
              <a:gd name="connsiteY11" fmla="*/ 3040063 h 4837667"/>
              <a:gd name="connsiteX12" fmla="*/ 3907870 w 6981776"/>
              <a:gd name="connsiteY12" fmla="*/ 3792538 h 4837667"/>
              <a:gd name="connsiteX13" fmla="*/ 2483870 w 6981776"/>
              <a:gd name="connsiteY13" fmla="*/ 4470993 h 4837667"/>
              <a:gd name="connsiteX14" fmla="*/ 1486856 w 6981776"/>
              <a:gd name="connsiteY14" fmla="*/ 4837667 h 4837667"/>
              <a:gd name="connsiteX15" fmla="*/ 0 w 6981776"/>
              <a:gd name="connsiteY15" fmla="*/ 4097337 h 4837667"/>
              <a:gd name="connsiteX0" fmla="*/ 0 w 6981776"/>
              <a:gd name="connsiteY0" fmla="*/ 4097337 h 4837667"/>
              <a:gd name="connsiteX1" fmla="*/ 963057 w 6981776"/>
              <a:gd name="connsiteY1" fmla="*/ 3889375 h 4837667"/>
              <a:gd name="connsiteX2" fmla="*/ 2755345 w 6981776"/>
              <a:gd name="connsiteY2" fmla="*/ 3440113 h 4837667"/>
              <a:gd name="connsiteX3" fmla="*/ 4174570 w 6981776"/>
              <a:gd name="connsiteY3" fmla="*/ 2754313 h 4837667"/>
              <a:gd name="connsiteX4" fmla="*/ 5317570 w 6981776"/>
              <a:gd name="connsiteY4" fmla="*/ 1925638 h 4837667"/>
              <a:gd name="connsiteX5" fmla="*/ 6162157 w 6981776"/>
              <a:gd name="connsiteY5" fmla="*/ 1001546 h 4837667"/>
              <a:gd name="connsiteX6" fmla="*/ 5766833 w 6981776"/>
              <a:gd name="connsiteY6" fmla="*/ 904875 h 4837667"/>
              <a:gd name="connsiteX7" fmla="*/ 6981270 w 6981776"/>
              <a:gd name="connsiteY7" fmla="*/ 0 h 4837667"/>
              <a:gd name="connsiteX8" fmla="*/ 6981776 w 6981776"/>
              <a:gd name="connsiteY8" fmla="*/ 1240082 h 4837667"/>
              <a:gd name="connsiteX9" fmla="*/ 6652658 w 6981776"/>
              <a:gd name="connsiteY9" fmla="*/ 1152525 h 4837667"/>
              <a:gd name="connsiteX10" fmla="*/ 5892180 w 6981776"/>
              <a:gd name="connsiteY10" fmla="*/ 2119248 h 4837667"/>
              <a:gd name="connsiteX11" fmla="*/ 4917520 w 6981776"/>
              <a:gd name="connsiteY11" fmla="*/ 3040063 h 4837667"/>
              <a:gd name="connsiteX12" fmla="*/ 3907870 w 6981776"/>
              <a:gd name="connsiteY12" fmla="*/ 3792538 h 4837667"/>
              <a:gd name="connsiteX13" fmla="*/ 2483870 w 6981776"/>
              <a:gd name="connsiteY13" fmla="*/ 4470993 h 4837667"/>
              <a:gd name="connsiteX14" fmla="*/ 1486856 w 6981776"/>
              <a:gd name="connsiteY14" fmla="*/ 4837667 h 4837667"/>
              <a:gd name="connsiteX15" fmla="*/ 0 w 6981776"/>
              <a:gd name="connsiteY15" fmla="*/ 4097337 h 4837667"/>
              <a:gd name="connsiteX0" fmla="*/ 0 w 6981776"/>
              <a:gd name="connsiteY0" fmla="*/ 4097337 h 4837667"/>
              <a:gd name="connsiteX1" fmla="*/ 963057 w 6981776"/>
              <a:gd name="connsiteY1" fmla="*/ 3889375 h 4837667"/>
              <a:gd name="connsiteX2" fmla="*/ 2755345 w 6981776"/>
              <a:gd name="connsiteY2" fmla="*/ 3440113 h 4837667"/>
              <a:gd name="connsiteX3" fmla="*/ 4174570 w 6981776"/>
              <a:gd name="connsiteY3" fmla="*/ 2754313 h 4837667"/>
              <a:gd name="connsiteX4" fmla="*/ 5317570 w 6981776"/>
              <a:gd name="connsiteY4" fmla="*/ 1925638 h 4837667"/>
              <a:gd name="connsiteX5" fmla="*/ 6162157 w 6981776"/>
              <a:gd name="connsiteY5" fmla="*/ 1001546 h 4837667"/>
              <a:gd name="connsiteX6" fmla="*/ 5766833 w 6981776"/>
              <a:gd name="connsiteY6" fmla="*/ 904875 h 4837667"/>
              <a:gd name="connsiteX7" fmla="*/ 6981270 w 6981776"/>
              <a:gd name="connsiteY7" fmla="*/ 0 h 4837667"/>
              <a:gd name="connsiteX8" fmla="*/ 6981776 w 6981776"/>
              <a:gd name="connsiteY8" fmla="*/ 1240082 h 4837667"/>
              <a:gd name="connsiteX9" fmla="*/ 6652658 w 6981776"/>
              <a:gd name="connsiteY9" fmla="*/ 1152525 h 4837667"/>
              <a:gd name="connsiteX10" fmla="*/ 5892180 w 6981776"/>
              <a:gd name="connsiteY10" fmla="*/ 2119248 h 4837667"/>
              <a:gd name="connsiteX11" fmla="*/ 4917520 w 6981776"/>
              <a:gd name="connsiteY11" fmla="*/ 3040063 h 4837667"/>
              <a:gd name="connsiteX12" fmla="*/ 3907870 w 6981776"/>
              <a:gd name="connsiteY12" fmla="*/ 3792538 h 4837667"/>
              <a:gd name="connsiteX13" fmla="*/ 2483870 w 6981776"/>
              <a:gd name="connsiteY13" fmla="*/ 4470993 h 4837667"/>
              <a:gd name="connsiteX14" fmla="*/ 1486856 w 6981776"/>
              <a:gd name="connsiteY14" fmla="*/ 4837667 h 4837667"/>
              <a:gd name="connsiteX15" fmla="*/ 0 w 6981776"/>
              <a:gd name="connsiteY15" fmla="*/ 4097337 h 4837667"/>
              <a:gd name="connsiteX0" fmla="*/ 0 w 6981776"/>
              <a:gd name="connsiteY0" fmla="*/ 4097337 h 4837667"/>
              <a:gd name="connsiteX1" fmla="*/ 963057 w 6981776"/>
              <a:gd name="connsiteY1" fmla="*/ 3889375 h 4837667"/>
              <a:gd name="connsiteX2" fmla="*/ 2755345 w 6981776"/>
              <a:gd name="connsiteY2" fmla="*/ 3440113 h 4837667"/>
              <a:gd name="connsiteX3" fmla="*/ 4174570 w 6981776"/>
              <a:gd name="connsiteY3" fmla="*/ 2754313 h 4837667"/>
              <a:gd name="connsiteX4" fmla="*/ 5317570 w 6981776"/>
              <a:gd name="connsiteY4" fmla="*/ 1925638 h 4837667"/>
              <a:gd name="connsiteX5" fmla="*/ 6162157 w 6981776"/>
              <a:gd name="connsiteY5" fmla="*/ 1001546 h 4837667"/>
              <a:gd name="connsiteX6" fmla="*/ 5766833 w 6981776"/>
              <a:gd name="connsiteY6" fmla="*/ 904875 h 4837667"/>
              <a:gd name="connsiteX7" fmla="*/ 6981270 w 6981776"/>
              <a:gd name="connsiteY7" fmla="*/ 0 h 4837667"/>
              <a:gd name="connsiteX8" fmla="*/ 6981776 w 6981776"/>
              <a:gd name="connsiteY8" fmla="*/ 1240082 h 4837667"/>
              <a:gd name="connsiteX9" fmla="*/ 6652658 w 6981776"/>
              <a:gd name="connsiteY9" fmla="*/ 1152525 h 4837667"/>
              <a:gd name="connsiteX10" fmla="*/ 5892180 w 6981776"/>
              <a:gd name="connsiteY10" fmla="*/ 2119248 h 4837667"/>
              <a:gd name="connsiteX11" fmla="*/ 4917520 w 6981776"/>
              <a:gd name="connsiteY11" fmla="*/ 3040063 h 4837667"/>
              <a:gd name="connsiteX12" fmla="*/ 3907870 w 6981776"/>
              <a:gd name="connsiteY12" fmla="*/ 3792538 h 4837667"/>
              <a:gd name="connsiteX13" fmla="*/ 2483870 w 6981776"/>
              <a:gd name="connsiteY13" fmla="*/ 4470993 h 4837667"/>
              <a:gd name="connsiteX14" fmla="*/ 1486856 w 6981776"/>
              <a:gd name="connsiteY14" fmla="*/ 4837667 h 4837667"/>
              <a:gd name="connsiteX15" fmla="*/ 0 w 6981776"/>
              <a:gd name="connsiteY15" fmla="*/ 4097337 h 4837667"/>
              <a:gd name="connsiteX0" fmla="*/ 0 w 6981776"/>
              <a:gd name="connsiteY0" fmla="*/ 4097337 h 4837667"/>
              <a:gd name="connsiteX1" fmla="*/ 963057 w 6981776"/>
              <a:gd name="connsiteY1" fmla="*/ 3889375 h 4837667"/>
              <a:gd name="connsiteX2" fmla="*/ 2755345 w 6981776"/>
              <a:gd name="connsiteY2" fmla="*/ 3440113 h 4837667"/>
              <a:gd name="connsiteX3" fmla="*/ 4174570 w 6981776"/>
              <a:gd name="connsiteY3" fmla="*/ 2754313 h 4837667"/>
              <a:gd name="connsiteX4" fmla="*/ 5317570 w 6981776"/>
              <a:gd name="connsiteY4" fmla="*/ 1925638 h 4837667"/>
              <a:gd name="connsiteX5" fmla="*/ 6162157 w 6981776"/>
              <a:gd name="connsiteY5" fmla="*/ 1001546 h 4837667"/>
              <a:gd name="connsiteX6" fmla="*/ 5766833 w 6981776"/>
              <a:gd name="connsiteY6" fmla="*/ 904875 h 4837667"/>
              <a:gd name="connsiteX7" fmla="*/ 6981270 w 6981776"/>
              <a:gd name="connsiteY7" fmla="*/ 0 h 4837667"/>
              <a:gd name="connsiteX8" fmla="*/ 6981776 w 6981776"/>
              <a:gd name="connsiteY8" fmla="*/ 1240082 h 4837667"/>
              <a:gd name="connsiteX9" fmla="*/ 6652658 w 6981776"/>
              <a:gd name="connsiteY9" fmla="*/ 1152525 h 4837667"/>
              <a:gd name="connsiteX10" fmla="*/ 5892180 w 6981776"/>
              <a:gd name="connsiteY10" fmla="*/ 2119248 h 4837667"/>
              <a:gd name="connsiteX11" fmla="*/ 4917520 w 6981776"/>
              <a:gd name="connsiteY11" fmla="*/ 3040063 h 4837667"/>
              <a:gd name="connsiteX12" fmla="*/ 3907870 w 6981776"/>
              <a:gd name="connsiteY12" fmla="*/ 3792538 h 4837667"/>
              <a:gd name="connsiteX13" fmla="*/ 2483870 w 6981776"/>
              <a:gd name="connsiteY13" fmla="*/ 4470993 h 4837667"/>
              <a:gd name="connsiteX14" fmla="*/ 1486856 w 6981776"/>
              <a:gd name="connsiteY14" fmla="*/ 4837667 h 4837667"/>
              <a:gd name="connsiteX15" fmla="*/ 0 w 6981776"/>
              <a:gd name="connsiteY15" fmla="*/ 4097337 h 483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81776" h="4837667">
                <a:moveTo>
                  <a:pt x="0" y="4097337"/>
                </a:moveTo>
                <a:cubicBezTo>
                  <a:pt x="308238" y="4047781"/>
                  <a:pt x="503833" y="3998912"/>
                  <a:pt x="963057" y="3889375"/>
                </a:cubicBezTo>
                <a:cubicBezTo>
                  <a:pt x="1422281" y="3779838"/>
                  <a:pt x="2220093" y="3629290"/>
                  <a:pt x="2755345" y="3440113"/>
                </a:cubicBezTo>
                <a:cubicBezTo>
                  <a:pt x="3290597" y="3250936"/>
                  <a:pt x="3747532" y="3006726"/>
                  <a:pt x="4174570" y="2754313"/>
                </a:cubicBezTo>
                <a:cubicBezTo>
                  <a:pt x="4601608" y="2501900"/>
                  <a:pt x="4986305" y="2217766"/>
                  <a:pt x="5317570" y="1925638"/>
                </a:cubicBezTo>
                <a:cubicBezTo>
                  <a:pt x="5648835" y="1633510"/>
                  <a:pt x="6087280" y="1144686"/>
                  <a:pt x="6162157" y="1001546"/>
                </a:cubicBezTo>
                <a:lnTo>
                  <a:pt x="5766833" y="904875"/>
                </a:lnTo>
                <a:lnTo>
                  <a:pt x="6981270" y="0"/>
                </a:lnTo>
                <a:cubicBezTo>
                  <a:pt x="6981439" y="413361"/>
                  <a:pt x="6981607" y="826721"/>
                  <a:pt x="6981776" y="1240082"/>
                </a:cubicBezTo>
                <a:lnTo>
                  <a:pt x="6652658" y="1152525"/>
                </a:lnTo>
                <a:cubicBezTo>
                  <a:pt x="6471143" y="1327933"/>
                  <a:pt x="6181370" y="1804658"/>
                  <a:pt x="5892180" y="2119248"/>
                </a:cubicBezTo>
                <a:cubicBezTo>
                  <a:pt x="5602990" y="2433838"/>
                  <a:pt x="5248238" y="2761181"/>
                  <a:pt x="4917520" y="3040063"/>
                </a:cubicBezTo>
                <a:cubicBezTo>
                  <a:pt x="4586802" y="3318945"/>
                  <a:pt x="4313478" y="3554050"/>
                  <a:pt x="3907870" y="3792538"/>
                </a:cubicBezTo>
                <a:cubicBezTo>
                  <a:pt x="3502262" y="4031026"/>
                  <a:pt x="2829680" y="4326339"/>
                  <a:pt x="2483870" y="4470993"/>
                </a:cubicBezTo>
                <a:cubicBezTo>
                  <a:pt x="2124470" y="4604972"/>
                  <a:pt x="1771688" y="4758607"/>
                  <a:pt x="1486856" y="4837667"/>
                </a:cubicBezTo>
                <a:cubicBezTo>
                  <a:pt x="1139906" y="4712542"/>
                  <a:pt x="199717" y="4210647"/>
                  <a:pt x="0" y="4097337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80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</a:gradFill>
          <a:ln>
            <a:noFill/>
          </a:ln>
          <a:effectLst>
            <a:outerShdw blurRad="254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417112" y="3093228"/>
            <a:ext cx="2419453" cy="1234244"/>
            <a:chOff x="7262007" y="2852292"/>
            <a:chExt cx="2419453" cy="1234244"/>
          </a:xfrm>
        </p:grpSpPr>
        <p:grpSp>
          <p:nvGrpSpPr>
            <p:cNvPr id="14" name="그룹 15"/>
            <p:cNvGrpSpPr>
              <a:grpSpLocks/>
            </p:cNvGrpSpPr>
            <p:nvPr/>
          </p:nvGrpSpPr>
          <p:grpSpPr bwMode="auto">
            <a:xfrm>
              <a:off x="7262007" y="2852292"/>
              <a:ext cx="2419453" cy="1234244"/>
              <a:chOff x="3086100" y="4065588"/>
              <a:chExt cx="3448050" cy="1704975"/>
            </a:xfrm>
          </p:grpSpPr>
          <p:sp>
            <p:nvSpPr>
              <p:cNvPr id="15" name="자유형 16"/>
              <p:cNvSpPr/>
              <p:nvPr/>
            </p:nvSpPr>
            <p:spPr>
              <a:xfrm>
                <a:off x="6000750" y="4989513"/>
                <a:ext cx="533400" cy="781050"/>
              </a:xfrm>
              <a:custGeom>
                <a:avLst/>
                <a:gdLst>
                  <a:gd name="connsiteX0" fmla="*/ 0 w 900100"/>
                  <a:gd name="connsiteY0" fmla="*/ 646848 h 646848"/>
                  <a:gd name="connsiteX1" fmla="*/ 450050 w 900100"/>
                  <a:gd name="connsiteY1" fmla="*/ 0 h 646848"/>
                  <a:gd name="connsiteX2" fmla="*/ 900100 w 900100"/>
                  <a:gd name="connsiteY2" fmla="*/ 646848 h 646848"/>
                  <a:gd name="connsiteX3" fmla="*/ 0 w 900100"/>
                  <a:gd name="connsiteY3" fmla="*/ 646848 h 646848"/>
                  <a:gd name="connsiteX0" fmla="*/ 0 w 900100"/>
                  <a:gd name="connsiteY0" fmla="*/ 571500 h 571500"/>
                  <a:gd name="connsiteX1" fmla="*/ 842975 w 900100"/>
                  <a:gd name="connsiteY1" fmla="*/ 0 h 571500"/>
                  <a:gd name="connsiteX2" fmla="*/ 900100 w 900100"/>
                  <a:gd name="connsiteY2" fmla="*/ 571500 h 571500"/>
                  <a:gd name="connsiteX3" fmla="*/ 0 w 900100"/>
                  <a:gd name="connsiteY3" fmla="*/ 571500 h 571500"/>
                  <a:gd name="connsiteX0" fmla="*/ 0 w 1062050"/>
                  <a:gd name="connsiteY0" fmla="*/ 571500 h 571500"/>
                  <a:gd name="connsiteX1" fmla="*/ 842975 w 1062050"/>
                  <a:gd name="connsiteY1" fmla="*/ 0 h 571500"/>
                  <a:gd name="connsiteX2" fmla="*/ 1062050 w 1062050"/>
                  <a:gd name="connsiteY2" fmla="*/ 571500 h 571500"/>
                  <a:gd name="connsiteX3" fmla="*/ 0 w 1062050"/>
                  <a:gd name="connsiteY3" fmla="*/ 571500 h 571500"/>
                  <a:gd name="connsiteX0" fmla="*/ 0 w 533400"/>
                  <a:gd name="connsiteY0" fmla="*/ 781050 h 781050"/>
                  <a:gd name="connsiteX1" fmla="*/ 314325 w 533400"/>
                  <a:gd name="connsiteY1" fmla="*/ 0 h 781050"/>
                  <a:gd name="connsiteX2" fmla="*/ 533400 w 533400"/>
                  <a:gd name="connsiteY2" fmla="*/ 571500 h 781050"/>
                  <a:gd name="connsiteX3" fmla="*/ 0 w 533400"/>
                  <a:gd name="connsiteY3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81050">
                    <a:moveTo>
                      <a:pt x="0" y="781050"/>
                    </a:moveTo>
                    <a:lnTo>
                      <a:pt x="314325" y="0"/>
                    </a:lnTo>
                    <a:lnTo>
                      <a:pt x="533400" y="571500"/>
                    </a:lnTo>
                    <a:lnTo>
                      <a:pt x="0" y="78105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80000">
                    <a:schemeClr val="accent1"/>
                  </a:gs>
                  <a:gs pos="100000">
                    <a:schemeClr val="accent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자유형 17"/>
              <p:cNvSpPr/>
              <p:nvPr/>
            </p:nvSpPr>
            <p:spPr>
              <a:xfrm>
                <a:off x="3086100" y="4065588"/>
                <a:ext cx="3228975" cy="1704975"/>
              </a:xfrm>
              <a:custGeom>
                <a:avLst/>
                <a:gdLst>
                  <a:gd name="connsiteX0" fmla="*/ 0 w 2925325"/>
                  <a:gd name="connsiteY0" fmla="*/ 0 h 945105"/>
                  <a:gd name="connsiteX1" fmla="*/ 2925325 w 2925325"/>
                  <a:gd name="connsiteY1" fmla="*/ 0 h 945105"/>
                  <a:gd name="connsiteX2" fmla="*/ 2925325 w 2925325"/>
                  <a:gd name="connsiteY2" fmla="*/ 945105 h 945105"/>
                  <a:gd name="connsiteX3" fmla="*/ 0 w 2925325"/>
                  <a:gd name="connsiteY3" fmla="*/ 945105 h 945105"/>
                  <a:gd name="connsiteX4" fmla="*/ 0 w 2925325"/>
                  <a:gd name="connsiteY4" fmla="*/ 0 h 945105"/>
                  <a:gd name="connsiteX0" fmla="*/ 0 w 3048930"/>
                  <a:gd name="connsiteY0" fmla="*/ 0 h 1531473"/>
                  <a:gd name="connsiteX1" fmla="*/ 2925325 w 3048930"/>
                  <a:gd name="connsiteY1" fmla="*/ 0 h 1531473"/>
                  <a:gd name="connsiteX2" fmla="*/ 3048930 w 3048930"/>
                  <a:gd name="connsiteY2" fmla="*/ 1531473 h 1531473"/>
                  <a:gd name="connsiteX3" fmla="*/ 0 w 3048930"/>
                  <a:gd name="connsiteY3" fmla="*/ 945105 h 1531473"/>
                  <a:gd name="connsiteX4" fmla="*/ 0 w 3048930"/>
                  <a:gd name="connsiteY4" fmla="*/ 0 h 1531473"/>
                  <a:gd name="connsiteX0" fmla="*/ 0 w 3363254"/>
                  <a:gd name="connsiteY0" fmla="*/ 0 h 1531473"/>
                  <a:gd name="connsiteX1" fmla="*/ 3363254 w 3363254"/>
                  <a:gd name="connsiteY1" fmla="*/ 750423 h 1531473"/>
                  <a:gd name="connsiteX2" fmla="*/ 3048930 w 3363254"/>
                  <a:gd name="connsiteY2" fmla="*/ 1531473 h 1531473"/>
                  <a:gd name="connsiteX3" fmla="*/ 0 w 3363254"/>
                  <a:gd name="connsiteY3" fmla="*/ 945105 h 1531473"/>
                  <a:gd name="connsiteX4" fmla="*/ 0 w 3363254"/>
                  <a:gd name="connsiteY4" fmla="*/ 0 h 1531473"/>
                  <a:gd name="connsiteX0" fmla="*/ 372404 w 3363254"/>
                  <a:gd name="connsiteY0" fmla="*/ 0 h 1704975"/>
                  <a:gd name="connsiteX1" fmla="*/ 3363254 w 3363254"/>
                  <a:gd name="connsiteY1" fmla="*/ 923925 h 1704975"/>
                  <a:gd name="connsiteX2" fmla="*/ 3048930 w 3363254"/>
                  <a:gd name="connsiteY2" fmla="*/ 1704975 h 1704975"/>
                  <a:gd name="connsiteX3" fmla="*/ 0 w 3363254"/>
                  <a:gd name="connsiteY3" fmla="*/ 1118607 h 1704975"/>
                  <a:gd name="connsiteX4" fmla="*/ 372404 w 3363254"/>
                  <a:gd name="connsiteY4" fmla="*/ 0 h 1704975"/>
                  <a:gd name="connsiteX0" fmla="*/ 238125 w 3228975"/>
                  <a:gd name="connsiteY0" fmla="*/ 0 h 1704975"/>
                  <a:gd name="connsiteX1" fmla="*/ 3228975 w 3228975"/>
                  <a:gd name="connsiteY1" fmla="*/ 923925 h 1704975"/>
                  <a:gd name="connsiteX2" fmla="*/ 2914651 w 3228975"/>
                  <a:gd name="connsiteY2" fmla="*/ 1704975 h 1704975"/>
                  <a:gd name="connsiteX3" fmla="*/ 0 w 3228975"/>
                  <a:gd name="connsiteY3" fmla="*/ 762000 h 1704975"/>
                  <a:gd name="connsiteX4" fmla="*/ 238125 w 3228975"/>
                  <a:gd name="connsiteY4" fmla="*/ 0 h 170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8975" h="1704975">
                    <a:moveTo>
                      <a:pt x="238125" y="0"/>
                    </a:moveTo>
                    <a:lnTo>
                      <a:pt x="3228975" y="923925"/>
                    </a:lnTo>
                    <a:lnTo>
                      <a:pt x="2914651" y="1704975"/>
                    </a:lnTo>
                    <a:lnTo>
                      <a:pt x="0" y="762000"/>
                    </a:lnTo>
                    <a:lnTo>
                      <a:pt x="23812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0" name="직사각형 28"/>
            <p:cNvSpPr/>
            <p:nvPr/>
          </p:nvSpPr>
          <p:spPr>
            <a:xfrm rot="1104341">
              <a:off x="7375776" y="3267564"/>
              <a:ext cx="20575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0" lang="ru-RU" altLang="ko-KR" sz="2000" b="1" dirty="0">
                  <a:cs typeface="Arial" pitchFamily="34" charset="0"/>
                </a:rPr>
                <a:t>ПРИОРИТЕТНЫЙ</a:t>
              </a:r>
              <a:endParaRPr lang="ko-KR" altLang="en-US" sz="2000" b="1" dirty="0">
                <a:cs typeface="Arial" pitchFamily="34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8066721" y="2349714"/>
            <a:ext cx="2419453" cy="1234244"/>
            <a:chOff x="8148729" y="2030683"/>
            <a:chExt cx="2419453" cy="1234244"/>
          </a:xfrm>
        </p:grpSpPr>
        <p:grpSp>
          <p:nvGrpSpPr>
            <p:cNvPr id="17" name="그룹 18"/>
            <p:cNvGrpSpPr>
              <a:grpSpLocks/>
            </p:cNvGrpSpPr>
            <p:nvPr/>
          </p:nvGrpSpPr>
          <p:grpSpPr bwMode="auto">
            <a:xfrm>
              <a:off x="8148729" y="2030683"/>
              <a:ext cx="2419453" cy="1234244"/>
              <a:chOff x="3086100" y="4065588"/>
              <a:chExt cx="3448050" cy="1704975"/>
            </a:xfrm>
          </p:grpSpPr>
          <p:sp>
            <p:nvSpPr>
              <p:cNvPr id="18" name="자유형 19"/>
              <p:cNvSpPr/>
              <p:nvPr/>
            </p:nvSpPr>
            <p:spPr>
              <a:xfrm>
                <a:off x="6000750" y="4989513"/>
                <a:ext cx="533400" cy="781050"/>
              </a:xfrm>
              <a:custGeom>
                <a:avLst/>
                <a:gdLst>
                  <a:gd name="connsiteX0" fmla="*/ 0 w 900100"/>
                  <a:gd name="connsiteY0" fmla="*/ 646848 h 646848"/>
                  <a:gd name="connsiteX1" fmla="*/ 450050 w 900100"/>
                  <a:gd name="connsiteY1" fmla="*/ 0 h 646848"/>
                  <a:gd name="connsiteX2" fmla="*/ 900100 w 900100"/>
                  <a:gd name="connsiteY2" fmla="*/ 646848 h 646848"/>
                  <a:gd name="connsiteX3" fmla="*/ 0 w 900100"/>
                  <a:gd name="connsiteY3" fmla="*/ 646848 h 646848"/>
                  <a:gd name="connsiteX0" fmla="*/ 0 w 900100"/>
                  <a:gd name="connsiteY0" fmla="*/ 571500 h 571500"/>
                  <a:gd name="connsiteX1" fmla="*/ 842975 w 900100"/>
                  <a:gd name="connsiteY1" fmla="*/ 0 h 571500"/>
                  <a:gd name="connsiteX2" fmla="*/ 900100 w 900100"/>
                  <a:gd name="connsiteY2" fmla="*/ 571500 h 571500"/>
                  <a:gd name="connsiteX3" fmla="*/ 0 w 900100"/>
                  <a:gd name="connsiteY3" fmla="*/ 571500 h 571500"/>
                  <a:gd name="connsiteX0" fmla="*/ 0 w 1062050"/>
                  <a:gd name="connsiteY0" fmla="*/ 571500 h 571500"/>
                  <a:gd name="connsiteX1" fmla="*/ 842975 w 1062050"/>
                  <a:gd name="connsiteY1" fmla="*/ 0 h 571500"/>
                  <a:gd name="connsiteX2" fmla="*/ 1062050 w 1062050"/>
                  <a:gd name="connsiteY2" fmla="*/ 571500 h 571500"/>
                  <a:gd name="connsiteX3" fmla="*/ 0 w 1062050"/>
                  <a:gd name="connsiteY3" fmla="*/ 571500 h 571500"/>
                  <a:gd name="connsiteX0" fmla="*/ 0 w 533400"/>
                  <a:gd name="connsiteY0" fmla="*/ 781050 h 781050"/>
                  <a:gd name="connsiteX1" fmla="*/ 314325 w 533400"/>
                  <a:gd name="connsiteY1" fmla="*/ 0 h 781050"/>
                  <a:gd name="connsiteX2" fmla="*/ 533400 w 533400"/>
                  <a:gd name="connsiteY2" fmla="*/ 571500 h 781050"/>
                  <a:gd name="connsiteX3" fmla="*/ 0 w 533400"/>
                  <a:gd name="connsiteY3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81050">
                    <a:moveTo>
                      <a:pt x="0" y="781050"/>
                    </a:moveTo>
                    <a:lnTo>
                      <a:pt x="314325" y="0"/>
                    </a:lnTo>
                    <a:lnTo>
                      <a:pt x="533400" y="571500"/>
                    </a:lnTo>
                    <a:lnTo>
                      <a:pt x="0" y="78105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80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자유형 20"/>
              <p:cNvSpPr/>
              <p:nvPr/>
            </p:nvSpPr>
            <p:spPr>
              <a:xfrm>
                <a:off x="3086100" y="4065588"/>
                <a:ext cx="3228975" cy="1704975"/>
              </a:xfrm>
              <a:custGeom>
                <a:avLst/>
                <a:gdLst>
                  <a:gd name="connsiteX0" fmla="*/ 0 w 2925325"/>
                  <a:gd name="connsiteY0" fmla="*/ 0 h 945105"/>
                  <a:gd name="connsiteX1" fmla="*/ 2925325 w 2925325"/>
                  <a:gd name="connsiteY1" fmla="*/ 0 h 945105"/>
                  <a:gd name="connsiteX2" fmla="*/ 2925325 w 2925325"/>
                  <a:gd name="connsiteY2" fmla="*/ 945105 h 945105"/>
                  <a:gd name="connsiteX3" fmla="*/ 0 w 2925325"/>
                  <a:gd name="connsiteY3" fmla="*/ 945105 h 945105"/>
                  <a:gd name="connsiteX4" fmla="*/ 0 w 2925325"/>
                  <a:gd name="connsiteY4" fmla="*/ 0 h 945105"/>
                  <a:gd name="connsiteX0" fmla="*/ 0 w 3048930"/>
                  <a:gd name="connsiteY0" fmla="*/ 0 h 1531473"/>
                  <a:gd name="connsiteX1" fmla="*/ 2925325 w 3048930"/>
                  <a:gd name="connsiteY1" fmla="*/ 0 h 1531473"/>
                  <a:gd name="connsiteX2" fmla="*/ 3048930 w 3048930"/>
                  <a:gd name="connsiteY2" fmla="*/ 1531473 h 1531473"/>
                  <a:gd name="connsiteX3" fmla="*/ 0 w 3048930"/>
                  <a:gd name="connsiteY3" fmla="*/ 945105 h 1531473"/>
                  <a:gd name="connsiteX4" fmla="*/ 0 w 3048930"/>
                  <a:gd name="connsiteY4" fmla="*/ 0 h 1531473"/>
                  <a:gd name="connsiteX0" fmla="*/ 0 w 3363254"/>
                  <a:gd name="connsiteY0" fmla="*/ 0 h 1531473"/>
                  <a:gd name="connsiteX1" fmla="*/ 3363254 w 3363254"/>
                  <a:gd name="connsiteY1" fmla="*/ 750423 h 1531473"/>
                  <a:gd name="connsiteX2" fmla="*/ 3048930 w 3363254"/>
                  <a:gd name="connsiteY2" fmla="*/ 1531473 h 1531473"/>
                  <a:gd name="connsiteX3" fmla="*/ 0 w 3363254"/>
                  <a:gd name="connsiteY3" fmla="*/ 945105 h 1531473"/>
                  <a:gd name="connsiteX4" fmla="*/ 0 w 3363254"/>
                  <a:gd name="connsiteY4" fmla="*/ 0 h 1531473"/>
                  <a:gd name="connsiteX0" fmla="*/ 372404 w 3363254"/>
                  <a:gd name="connsiteY0" fmla="*/ 0 h 1704975"/>
                  <a:gd name="connsiteX1" fmla="*/ 3363254 w 3363254"/>
                  <a:gd name="connsiteY1" fmla="*/ 923925 h 1704975"/>
                  <a:gd name="connsiteX2" fmla="*/ 3048930 w 3363254"/>
                  <a:gd name="connsiteY2" fmla="*/ 1704975 h 1704975"/>
                  <a:gd name="connsiteX3" fmla="*/ 0 w 3363254"/>
                  <a:gd name="connsiteY3" fmla="*/ 1118607 h 1704975"/>
                  <a:gd name="connsiteX4" fmla="*/ 372404 w 3363254"/>
                  <a:gd name="connsiteY4" fmla="*/ 0 h 1704975"/>
                  <a:gd name="connsiteX0" fmla="*/ 238125 w 3228975"/>
                  <a:gd name="connsiteY0" fmla="*/ 0 h 1704975"/>
                  <a:gd name="connsiteX1" fmla="*/ 3228975 w 3228975"/>
                  <a:gd name="connsiteY1" fmla="*/ 923925 h 1704975"/>
                  <a:gd name="connsiteX2" fmla="*/ 2914651 w 3228975"/>
                  <a:gd name="connsiteY2" fmla="*/ 1704975 h 1704975"/>
                  <a:gd name="connsiteX3" fmla="*/ 0 w 3228975"/>
                  <a:gd name="connsiteY3" fmla="*/ 762000 h 1704975"/>
                  <a:gd name="connsiteX4" fmla="*/ 238125 w 3228975"/>
                  <a:gd name="connsiteY4" fmla="*/ 0 h 170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8975" h="1704975">
                    <a:moveTo>
                      <a:pt x="238125" y="0"/>
                    </a:moveTo>
                    <a:lnTo>
                      <a:pt x="3228975" y="923925"/>
                    </a:lnTo>
                    <a:lnTo>
                      <a:pt x="2914651" y="1704975"/>
                    </a:lnTo>
                    <a:lnTo>
                      <a:pt x="0" y="762000"/>
                    </a:lnTo>
                    <a:lnTo>
                      <a:pt x="23812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8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1" name="직사각형 29"/>
            <p:cNvSpPr/>
            <p:nvPr/>
          </p:nvSpPr>
          <p:spPr>
            <a:xfrm rot="1040367">
              <a:off x="8195203" y="2424033"/>
              <a:ext cx="21390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0" lang="ru-RU" altLang="ko-KR" sz="2000" b="1" dirty="0">
                  <a:cs typeface="Arial" pitchFamily="34" charset="0"/>
                </a:rPr>
                <a:t>СТРАТЕГИЧЕСКИЙ</a:t>
              </a:r>
              <a:endParaRPr lang="ko-KR" altLang="en-US" sz="2000" b="1" dirty="0">
                <a:cs typeface="Arial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484170" y="3758371"/>
            <a:ext cx="2419453" cy="1234244"/>
            <a:chOff x="6226629" y="3406494"/>
            <a:chExt cx="2419453" cy="1234244"/>
          </a:xfrm>
        </p:grpSpPr>
        <p:grpSp>
          <p:nvGrpSpPr>
            <p:cNvPr id="11" name="그룹 12"/>
            <p:cNvGrpSpPr>
              <a:grpSpLocks/>
            </p:cNvGrpSpPr>
            <p:nvPr/>
          </p:nvGrpSpPr>
          <p:grpSpPr bwMode="auto">
            <a:xfrm>
              <a:off x="6226629" y="3406494"/>
              <a:ext cx="2419453" cy="1234244"/>
              <a:chOff x="3086100" y="4065588"/>
              <a:chExt cx="3448050" cy="1704975"/>
            </a:xfrm>
          </p:grpSpPr>
          <p:sp>
            <p:nvSpPr>
              <p:cNvPr id="12" name="자유형 13"/>
              <p:cNvSpPr/>
              <p:nvPr/>
            </p:nvSpPr>
            <p:spPr>
              <a:xfrm>
                <a:off x="6000750" y="4989513"/>
                <a:ext cx="533400" cy="781050"/>
              </a:xfrm>
              <a:custGeom>
                <a:avLst/>
                <a:gdLst>
                  <a:gd name="connsiteX0" fmla="*/ 0 w 900100"/>
                  <a:gd name="connsiteY0" fmla="*/ 646848 h 646848"/>
                  <a:gd name="connsiteX1" fmla="*/ 450050 w 900100"/>
                  <a:gd name="connsiteY1" fmla="*/ 0 h 646848"/>
                  <a:gd name="connsiteX2" fmla="*/ 900100 w 900100"/>
                  <a:gd name="connsiteY2" fmla="*/ 646848 h 646848"/>
                  <a:gd name="connsiteX3" fmla="*/ 0 w 900100"/>
                  <a:gd name="connsiteY3" fmla="*/ 646848 h 646848"/>
                  <a:gd name="connsiteX0" fmla="*/ 0 w 900100"/>
                  <a:gd name="connsiteY0" fmla="*/ 571500 h 571500"/>
                  <a:gd name="connsiteX1" fmla="*/ 842975 w 900100"/>
                  <a:gd name="connsiteY1" fmla="*/ 0 h 571500"/>
                  <a:gd name="connsiteX2" fmla="*/ 900100 w 900100"/>
                  <a:gd name="connsiteY2" fmla="*/ 571500 h 571500"/>
                  <a:gd name="connsiteX3" fmla="*/ 0 w 900100"/>
                  <a:gd name="connsiteY3" fmla="*/ 571500 h 571500"/>
                  <a:gd name="connsiteX0" fmla="*/ 0 w 1062050"/>
                  <a:gd name="connsiteY0" fmla="*/ 571500 h 571500"/>
                  <a:gd name="connsiteX1" fmla="*/ 842975 w 1062050"/>
                  <a:gd name="connsiteY1" fmla="*/ 0 h 571500"/>
                  <a:gd name="connsiteX2" fmla="*/ 1062050 w 1062050"/>
                  <a:gd name="connsiteY2" fmla="*/ 571500 h 571500"/>
                  <a:gd name="connsiteX3" fmla="*/ 0 w 1062050"/>
                  <a:gd name="connsiteY3" fmla="*/ 571500 h 571500"/>
                  <a:gd name="connsiteX0" fmla="*/ 0 w 533400"/>
                  <a:gd name="connsiteY0" fmla="*/ 781050 h 781050"/>
                  <a:gd name="connsiteX1" fmla="*/ 314325 w 533400"/>
                  <a:gd name="connsiteY1" fmla="*/ 0 h 781050"/>
                  <a:gd name="connsiteX2" fmla="*/ 533400 w 533400"/>
                  <a:gd name="connsiteY2" fmla="*/ 571500 h 781050"/>
                  <a:gd name="connsiteX3" fmla="*/ 0 w 533400"/>
                  <a:gd name="connsiteY3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81050">
                    <a:moveTo>
                      <a:pt x="0" y="781050"/>
                    </a:moveTo>
                    <a:lnTo>
                      <a:pt x="314325" y="0"/>
                    </a:lnTo>
                    <a:lnTo>
                      <a:pt x="533400" y="571500"/>
                    </a:lnTo>
                    <a:lnTo>
                      <a:pt x="0" y="78105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8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자유형 14"/>
              <p:cNvSpPr/>
              <p:nvPr/>
            </p:nvSpPr>
            <p:spPr>
              <a:xfrm>
                <a:off x="3086100" y="4065588"/>
                <a:ext cx="3228975" cy="1704975"/>
              </a:xfrm>
              <a:custGeom>
                <a:avLst/>
                <a:gdLst>
                  <a:gd name="connsiteX0" fmla="*/ 0 w 2925325"/>
                  <a:gd name="connsiteY0" fmla="*/ 0 h 945105"/>
                  <a:gd name="connsiteX1" fmla="*/ 2925325 w 2925325"/>
                  <a:gd name="connsiteY1" fmla="*/ 0 h 945105"/>
                  <a:gd name="connsiteX2" fmla="*/ 2925325 w 2925325"/>
                  <a:gd name="connsiteY2" fmla="*/ 945105 h 945105"/>
                  <a:gd name="connsiteX3" fmla="*/ 0 w 2925325"/>
                  <a:gd name="connsiteY3" fmla="*/ 945105 h 945105"/>
                  <a:gd name="connsiteX4" fmla="*/ 0 w 2925325"/>
                  <a:gd name="connsiteY4" fmla="*/ 0 h 945105"/>
                  <a:gd name="connsiteX0" fmla="*/ 0 w 3048930"/>
                  <a:gd name="connsiteY0" fmla="*/ 0 h 1531473"/>
                  <a:gd name="connsiteX1" fmla="*/ 2925325 w 3048930"/>
                  <a:gd name="connsiteY1" fmla="*/ 0 h 1531473"/>
                  <a:gd name="connsiteX2" fmla="*/ 3048930 w 3048930"/>
                  <a:gd name="connsiteY2" fmla="*/ 1531473 h 1531473"/>
                  <a:gd name="connsiteX3" fmla="*/ 0 w 3048930"/>
                  <a:gd name="connsiteY3" fmla="*/ 945105 h 1531473"/>
                  <a:gd name="connsiteX4" fmla="*/ 0 w 3048930"/>
                  <a:gd name="connsiteY4" fmla="*/ 0 h 1531473"/>
                  <a:gd name="connsiteX0" fmla="*/ 0 w 3363254"/>
                  <a:gd name="connsiteY0" fmla="*/ 0 h 1531473"/>
                  <a:gd name="connsiteX1" fmla="*/ 3363254 w 3363254"/>
                  <a:gd name="connsiteY1" fmla="*/ 750423 h 1531473"/>
                  <a:gd name="connsiteX2" fmla="*/ 3048930 w 3363254"/>
                  <a:gd name="connsiteY2" fmla="*/ 1531473 h 1531473"/>
                  <a:gd name="connsiteX3" fmla="*/ 0 w 3363254"/>
                  <a:gd name="connsiteY3" fmla="*/ 945105 h 1531473"/>
                  <a:gd name="connsiteX4" fmla="*/ 0 w 3363254"/>
                  <a:gd name="connsiteY4" fmla="*/ 0 h 1531473"/>
                  <a:gd name="connsiteX0" fmla="*/ 372404 w 3363254"/>
                  <a:gd name="connsiteY0" fmla="*/ 0 h 1704975"/>
                  <a:gd name="connsiteX1" fmla="*/ 3363254 w 3363254"/>
                  <a:gd name="connsiteY1" fmla="*/ 923925 h 1704975"/>
                  <a:gd name="connsiteX2" fmla="*/ 3048930 w 3363254"/>
                  <a:gd name="connsiteY2" fmla="*/ 1704975 h 1704975"/>
                  <a:gd name="connsiteX3" fmla="*/ 0 w 3363254"/>
                  <a:gd name="connsiteY3" fmla="*/ 1118607 h 1704975"/>
                  <a:gd name="connsiteX4" fmla="*/ 372404 w 3363254"/>
                  <a:gd name="connsiteY4" fmla="*/ 0 h 1704975"/>
                  <a:gd name="connsiteX0" fmla="*/ 238125 w 3228975"/>
                  <a:gd name="connsiteY0" fmla="*/ 0 h 1704975"/>
                  <a:gd name="connsiteX1" fmla="*/ 3228975 w 3228975"/>
                  <a:gd name="connsiteY1" fmla="*/ 923925 h 1704975"/>
                  <a:gd name="connsiteX2" fmla="*/ 2914651 w 3228975"/>
                  <a:gd name="connsiteY2" fmla="*/ 1704975 h 1704975"/>
                  <a:gd name="connsiteX3" fmla="*/ 0 w 3228975"/>
                  <a:gd name="connsiteY3" fmla="*/ 762000 h 1704975"/>
                  <a:gd name="connsiteX4" fmla="*/ 238125 w 3228975"/>
                  <a:gd name="connsiteY4" fmla="*/ 0 h 170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8975" h="1704975">
                    <a:moveTo>
                      <a:pt x="238125" y="0"/>
                    </a:moveTo>
                    <a:lnTo>
                      <a:pt x="3228975" y="923925"/>
                    </a:lnTo>
                    <a:lnTo>
                      <a:pt x="2914651" y="1704975"/>
                    </a:lnTo>
                    <a:lnTo>
                      <a:pt x="0" y="762000"/>
                    </a:lnTo>
                    <a:lnTo>
                      <a:pt x="23812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8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2" name="직사각형 28"/>
            <p:cNvSpPr/>
            <p:nvPr/>
          </p:nvSpPr>
          <p:spPr>
            <a:xfrm rot="1104341">
              <a:off x="6352522" y="3847477"/>
              <a:ext cx="20575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0" lang="ru-RU" altLang="ko-KR" sz="2000" b="1" dirty="0">
                  <a:cs typeface="Arial" pitchFamily="34" charset="0"/>
                </a:rPr>
                <a:t>ПРИОРИТЕТНЫЙ</a:t>
              </a:r>
              <a:endParaRPr lang="ko-KR" altLang="en-US" sz="2000" b="1" dirty="0">
                <a:cs typeface="Arial" pitchFamily="34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6675967" y="820005"/>
            <a:ext cx="32891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ko-KR" sz="3200" b="1" dirty="0">
                <a:solidFill>
                  <a:schemeClr val="bg1"/>
                </a:solidFill>
                <a:ea typeface="휴먼둥근헤드라인" pitchFamily="18" charset="-127"/>
                <a:cs typeface="Arial" pitchFamily="34" charset="0"/>
              </a:rPr>
              <a:t>3 вида </a:t>
            </a:r>
          </a:p>
          <a:p>
            <a:pPr lvl="0" algn="ctr"/>
            <a:r>
              <a:rPr lang="ru-RU" altLang="ko-KR" sz="3200" b="1" dirty="0">
                <a:solidFill>
                  <a:schemeClr val="bg1"/>
                </a:solidFill>
                <a:ea typeface="휴먼둥근헤드라인" pitchFamily="18" charset="-127"/>
                <a:cs typeface="Arial" pitchFamily="34" charset="0"/>
              </a:rPr>
              <a:t>проектов</a:t>
            </a:r>
            <a:endParaRPr lang="ko-KR" altLang="en-US" sz="3200" b="1" dirty="0">
              <a:solidFill>
                <a:schemeClr val="bg1"/>
              </a:solidFill>
              <a:ea typeface="휴먼둥근헤드라인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192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334120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4" name="직사각형 57"/>
          <p:cNvSpPr/>
          <p:nvPr/>
        </p:nvSpPr>
        <p:spPr bwMode="auto">
          <a:xfrm>
            <a:off x="2252332" y="3171254"/>
            <a:ext cx="3058311" cy="3555303"/>
          </a:xfrm>
          <a:prstGeom prst="roundRect">
            <a:avLst>
              <a:gd name="adj" fmla="val 5825"/>
            </a:avLst>
          </a:prstGeom>
          <a:solidFill>
            <a:schemeClr val="accent1">
              <a:lumMod val="75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409509" y="3557327"/>
            <a:ext cx="288032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Регистрация юридического лица в Московской области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Реализация проекта в Московской области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Заключение соглашения с Правительством Московской области</a:t>
            </a:r>
            <a:endParaRPr 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직사각형 57"/>
          <p:cNvSpPr/>
          <p:nvPr/>
        </p:nvSpPr>
        <p:spPr bwMode="auto">
          <a:xfrm>
            <a:off x="2252332" y="2334068"/>
            <a:ext cx="3058311" cy="779304"/>
          </a:xfrm>
          <a:prstGeom prst="roundRect">
            <a:avLst>
              <a:gd name="adj" fmla="val 19824"/>
            </a:avLst>
          </a:prstGeom>
          <a:solidFill>
            <a:schemeClr val="accent1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57"/>
          <p:cNvSpPr/>
          <p:nvPr/>
        </p:nvSpPr>
        <p:spPr bwMode="auto">
          <a:xfrm>
            <a:off x="6129691" y="3171253"/>
            <a:ext cx="3058311" cy="3555303"/>
          </a:xfrm>
          <a:prstGeom prst="roundRect">
            <a:avLst>
              <a:gd name="adj" fmla="val 582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57"/>
          <p:cNvSpPr/>
          <p:nvPr/>
        </p:nvSpPr>
        <p:spPr bwMode="auto">
          <a:xfrm>
            <a:off x="6129691" y="2334068"/>
            <a:ext cx="3058311" cy="779304"/>
          </a:xfrm>
          <a:prstGeom prst="roundRect">
            <a:avLst>
              <a:gd name="adj" fmla="val 19824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248920" tIns="248920" rIns="248920" bIns="3093719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endParaRPr lang="ko-KR" altLang="en-US" sz="35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35566" y="2550093"/>
            <a:ext cx="2070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УСЛОВИЯ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6697355" y="2550093"/>
            <a:ext cx="207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ko-K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ДОКУМЕНТЫ</a:t>
            </a:r>
            <a:endParaRPr lang="en-US" altLang="ko-K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260336" y="3338976"/>
            <a:ext cx="295232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Инвестиционная декларация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Бизнес-план и финансовая модель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Учредительные документы организации-инициатора проекта</a:t>
            </a:r>
          </a:p>
          <a:p>
            <a:endParaRPr lang="ru-RU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cs typeface="Arial" panose="020B0604020202020204" pitchFamily="34" charset="0"/>
              </a:rPr>
              <a:t>Подтверждение положительной финансово-экономической деятельности инициатора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2335" y="1477523"/>
            <a:ext cx="7135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Для организаций, не относящихся к субъектам малого предпринимательства</a:t>
            </a:r>
            <a:endParaRPr lang="ru-RU" sz="16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308302" y="1148577"/>
            <a:ext cx="0" cy="975277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897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4"/>
          <p:cNvSpPr/>
          <p:nvPr/>
        </p:nvSpPr>
        <p:spPr>
          <a:xfrm>
            <a:off x="8118694" y="2506712"/>
            <a:ext cx="3031272" cy="3807198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모서리가 둥근 직사각형 9"/>
          <p:cNvSpPr/>
          <p:nvPr/>
        </p:nvSpPr>
        <p:spPr>
          <a:xfrm>
            <a:off x="8225690" y="3120384"/>
            <a:ext cx="2809734" cy="2952328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467487" y="2532146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ПРИОРИТЕТНЫЙ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0" name="5-конечная звезда 39"/>
          <p:cNvSpPr/>
          <p:nvPr/>
        </p:nvSpPr>
        <p:spPr>
          <a:xfrm>
            <a:off x="9441365" y="2876085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5-конечная звезда 40"/>
          <p:cNvSpPr/>
          <p:nvPr/>
        </p:nvSpPr>
        <p:spPr>
          <a:xfrm>
            <a:off x="9649520" y="2872369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모서리가 둥근 직사각형 4"/>
          <p:cNvSpPr/>
          <p:nvPr/>
        </p:nvSpPr>
        <p:spPr>
          <a:xfrm>
            <a:off x="4431366" y="2499276"/>
            <a:ext cx="3031272" cy="3807198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39220" y="2530835"/>
            <a:ext cx="25948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СТРАТЕГИЧЕСКИЙ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7" name="5-конечная звезда 36"/>
          <p:cNvSpPr/>
          <p:nvPr/>
        </p:nvSpPr>
        <p:spPr>
          <a:xfrm>
            <a:off x="5674110" y="2864087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5882265" y="2860371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/>
        </p:nvSpPr>
        <p:spPr>
          <a:xfrm>
            <a:off x="6101571" y="2867806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3362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2335" y="1477523"/>
            <a:ext cx="7135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Для организаций, не относящихся к субъектам малого предпринимательства</a:t>
            </a: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308302" y="1148577"/>
            <a:ext cx="0" cy="975277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9"/>
          <p:cNvSpPr/>
          <p:nvPr/>
        </p:nvSpPr>
        <p:spPr>
          <a:xfrm>
            <a:off x="4538362" y="3112948"/>
            <a:ext cx="2809734" cy="2952328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688849" y="3276604"/>
            <a:ext cx="275706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7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с 1-го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 4-го по 6-й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1,1% - с 7-го по 8-й год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343970" y="3307617"/>
            <a:ext cx="275706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5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с 1-го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1,1% - с 4-го по 5-й год</a:t>
            </a: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624456" y="2525309"/>
            <a:ext cx="3442409" cy="44553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административно-деловые центры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гостиницы</a:t>
            </a:r>
          </a:p>
        </p:txBody>
      </p:sp>
    </p:spTree>
    <p:extLst>
      <p:ext uri="{BB962C8B-B14F-4D97-AF65-F5344CB8AC3E}">
        <p14:creationId xmlns:p14="http://schemas.microsoft.com/office/powerpoint/2010/main" val="4072889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4"/>
          <p:cNvSpPr/>
          <p:nvPr/>
        </p:nvSpPr>
        <p:spPr>
          <a:xfrm>
            <a:off x="8118694" y="2506712"/>
            <a:ext cx="3031272" cy="3807198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모서리가 둥근 직사각형 9"/>
          <p:cNvSpPr/>
          <p:nvPr/>
        </p:nvSpPr>
        <p:spPr>
          <a:xfrm>
            <a:off x="8225690" y="3120384"/>
            <a:ext cx="2809734" cy="2952328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467487" y="2532146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ПРИОРИТЕТНЫЙ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0" name="5-конечная звезда 39"/>
          <p:cNvSpPr/>
          <p:nvPr/>
        </p:nvSpPr>
        <p:spPr>
          <a:xfrm>
            <a:off x="9441365" y="2876085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5-конечная звезда 40"/>
          <p:cNvSpPr/>
          <p:nvPr/>
        </p:nvSpPr>
        <p:spPr>
          <a:xfrm>
            <a:off x="9649520" y="2872369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모서리가 둥근 직사각형 4"/>
          <p:cNvSpPr/>
          <p:nvPr/>
        </p:nvSpPr>
        <p:spPr>
          <a:xfrm>
            <a:off x="4431366" y="2499276"/>
            <a:ext cx="3031272" cy="3807198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39220" y="2530835"/>
            <a:ext cx="25948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СТРАТЕГИЧЕСКИЙ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7" name="5-конечная звезда 36"/>
          <p:cNvSpPr/>
          <p:nvPr/>
        </p:nvSpPr>
        <p:spPr>
          <a:xfrm>
            <a:off x="5674110" y="2864087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5882265" y="2860371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/>
        </p:nvSpPr>
        <p:spPr>
          <a:xfrm>
            <a:off x="6101571" y="2867806"/>
            <a:ext cx="144966" cy="133814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3362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2335" y="1477523"/>
            <a:ext cx="7135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Для организаций, не относящихся к субъектам малого предпринимательства</a:t>
            </a: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308302" y="1148577"/>
            <a:ext cx="0" cy="975277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9"/>
          <p:cNvSpPr/>
          <p:nvPr/>
        </p:nvSpPr>
        <p:spPr>
          <a:xfrm>
            <a:off x="4538362" y="3112948"/>
            <a:ext cx="2809734" cy="2952328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624456" y="2536462"/>
            <a:ext cx="3442409" cy="44553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здравоохранение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образование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социальные услуги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физкультурно-оздоровительная сфера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научные исследования           и разработки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тепловая энергия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сбор, очистка и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распределение воды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переработка отходов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сбор сточных вод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428612" y="3293684"/>
            <a:ext cx="244827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5 лет</a:t>
            </a:r>
          </a:p>
          <a:p>
            <a:pPr>
              <a:defRPr/>
            </a:pP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со 2-го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1,5% - с 4-го по 5-й год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09631" y="3284973"/>
            <a:ext cx="244827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500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altLang="ko-KR" sz="16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7 лет</a:t>
            </a:r>
          </a:p>
          <a:p>
            <a:pPr>
              <a:defRPr/>
            </a:pP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со 2-го по 5-й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1,5% - с 6-го по 8-й год</a:t>
            </a:r>
          </a:p>
        </p:txBody>
      </p:sp>
    </p:spTree>
    <p:extLst>
      <p:ext uri="{BB962C8B-B14F-4D97-AF65-F5344CB8AC3E}">
        <p14:creationId xmlns:p14="http://schemas.microsoft.com/office/powerpoint/2010/main" val="221999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4"/>
          <p:cNvSpPr/>
          <p:nvPr/>
        </p:nvSpPr>
        <p:spPr>
          <a:xfrm>
            <a:off x="4583762" y="3388005"/>
            <a:ext cx="3031272" cy="3405403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모서리가 둥근 직사각형 9"/>
          <p:cNvSpPr/>
          <p:nvPr/>
        </p:nvSpPr>
        <p:spPr>
          <a:xfrm>
            <a:off x="4690758" y="3911459"/>
            <a:ext cx="2809734" cy="2640752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932555" y="3379635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ПРИОРИТЕТНЫЙ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0" name="5-конечная звезда 39"/>
          <p:cNvSpPr/>
          <p:nvPr/>
        </p:nvSpPr>
        <p:spPr>
          <a:xfrm>
            <a:off x="5906433" y="3737696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5-конечная звезда 40"/>
          <p:cNvSpPr/>
          <p:nvPr/>
        </p:nvSpPr>
        <p:spPr>
          <a:xfrm>
            <a:off x="6114588" y="3733980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모서리가 둥근 직사각형 4"/>
          <p:cNvSpPr/>
          <p:nvPr/>
        </p:nvSpPr>
        <p:spPr>
          <a:xfrm>
            <a:off x="896434" y="3380569"/>
            <a:ext cx="3031272" cy="3405403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104288" y="3378324"/>
            <a:ext cx="25948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СТРАТЕГИЧЕСКИЙ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7" name="5-конечная звезда 36"/>
          <p:cNvSpPr/>
          <p:nvPr/>
        </p:nvSpPr>
        <p:spPr>
          <a:xfrm>
            <a:off x="2139178" y="3725698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2347333" y="3721982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/>
        </p:nvSpPr>
        <p:spPr>
          <a:xfrm>
            <a:off x="2566639" y="3729417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5" y="1"/>
            <a:ext cx="1469419" cy="1136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336276" y="-77522"/>
            <a:ext cx="10992678" cy="1167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Налоговые  льготы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7197" y="1091938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Закон Московской области № 151/2004-ОЗ от 24.11.2004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2335" y="1477523"/>
            <a:ext cx="7135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СТАТЬЯ 26.15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Для организаций, не относящихся к субъектам малого предпринимательства</a:t>
            </a: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308302" y="1148577"/>
            <a:ext cx="0" cy="975277"/>
          </a:xfrm>
          <a:prstGeom prst="line">
            <a:avLst/>
          </a:prstGeom>
          <a:ln w="539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9"/>
          <p:cNvSpPr/>
          <p:nvPr/>
        </p:nvSpPr>
        <p:spPr>
          <a:xfrm>
            <a:off x="1003430" y="3904023"/>
            <a:ext cx="2809734" cy="2640752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2139178" y="2569804"/>
            <a:ext cx="10339758" cy="64915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Обрабатывающие производства, лесное хозяйство, рыбоводство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производство и распределение электроэнергии и газа, транспорт и связь</a:t>
            </a:r>
          </a:p>
        </p:txBody>
      </p:sp>
      <p:sp>
        <p:nvSpPr>
          <p:cNvPr id="24" name="모서리가 둥근 직사각형 4"/>
          <p:cNvSpPr/>
          <p:nvPr/>
        </p:nvSpPr>
        <p:spPr>
          <a:xfrm>
            <a:off x="8282241" y="3395442"/>
            <a:ext cx="3031272" cy="3405403"/>
          </a:xfrm>
          <a:prstGeom prst="roundRect">
            <a:avLst>
              <a:gd name="adj" fmla="val 3136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4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모서리가 둥근 직사각형 9"/>
          <p:cNvSpPr/>
          <p:nvPr/>
        </p:nvSpPr>
        <p:spPr>
          <a:xfrm>
            <a:off x="8389237" y="3918896"/>
            <a:ext cx="2809734" cy="2640752"/>
          </a:xfrm>
          <a:prstGeom prst="roundRect">
            <a:avLst>
              <a:gd name="adj" fmla="val 6545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631034" y="3387072"/>
            <a:ext cx="2351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ЗНАЧИМЫЙ</a:t>
            </a:r>
            <a:endParaRPr lang="en-US" altLang="ko-KR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5" name="5-конечная звезда 34"/>
          <p:cNvSpPr/>
          <p:nvPr/>
        </p:nvSpPr>
        <p:spPr>
          <a:xfrm>
            <a:off x="9727573" y="3745133"/>
            <a:ext cx="144966" cy="119692"/>
          </a:xfrm>
          <a:prstGeom prst="star5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217460" y="3950771"/>
            <a:ext cx="244827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3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млрд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7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со 2-го по 5-й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1,5% - с 6-го по 8-й год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613593" y="3984656"/>
            <a:ext cx="244827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200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млн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3 года</a:t>
            </a:r>
          </a:p>
          <a:p>
            <a:pPr>
              <a:defRPr/>
            </a:pP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1,1% - со 2-го по 3-й год</a:t>
            </a:r>
          </a:p>
          <a:p>
            <a:pPr>
              <a:defRPr/>
            </a:pPr>
            <a:endParaRPr lang="ru-RU" altLang="ko-KR" sz="1600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894821" y="3975430"/>
            <a:ext cx="244827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Инвестиции: 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от 1 </a:t>
            </a:r>
            <a:r>
              <a:rPr lang="ru-RU" altLang="ko-KR" sz="1600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млрд</a:t>
            </a: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рублей</a:t>
            </a:r>
          </a:p>
          <a:p>
            <a:pPr>
              <a:defRPr/>
            </a:pP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прибыль: </a:t>
            </a:r>
          </a:p>
          <a:p>
            <a:pPr>
              <a:defRPr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15,5% на 5 лет</a:t>
            </a:r>
          </a:p>
          <a:p>
            <a:pPr>
              <a:defRPr/>
            </a:pPr>
            <a:endParaRPr lang="ru-RU" altLang="ko-KR" sz="1600" b="1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ko-KR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Налог на имущество: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0% - 1-й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0,5% - со 2-го по 3-й год</a:t>
            </a:r>
          </a:p>
          <a:p>
            <a:pPr>
              <a:defRPr/>
            </a:pPr>
            <a:r>
              <a:rPr lang="ru-RU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1,5% - с 4-го по 5-й год</a:t>
            </a:r>
          </a:p>
        </p:txBody>
      </p:sp>
    </p:spTree>
    <p:extLst>
      <p:ext uri="{BB962C8B-B14F-4D97-AF65-F5344CB8AC3E}">
        <p14:creationId xmlns:p14="http://schemas.microsoft.com/office/powerpoint/2010/main" val="35278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2351</Words>
  <Application>Microsoft Office PowerPoint</Application>
  <PresentationFormat>Широкоэкранный</PresentationFormat>
  <Paragraphs>498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맑은 고딕</vt:lpstr>
      <vt:lpstr>Aero Matics Stencil</vt:lpstr>
      <vt:lpstr>Arial</vt:lpstr>
      <vt:lpstr>Calibri</vt:lpstr>
      <vt:lpstr>Calibri Light</vt:lpstr>
      <vt:lpstr>휴먼둥근헤드라인</vt:lpstr>
      <vt:lpstr>Wingdings</vt:lpstr>
      <vt:lpstr>Тема Office</vt:lpstr>
      <vt:lpstr>1_Тема Office</vt:lpstr>
      <vt:lpstr>Специальное оформление</vt:lpstr>
      <vt:lpstr>2_Тема Office</vt:lpstr>
      <vt:lpstr>РЕГИОНАЛЬНЫЕ  МЕРЫ ПОДДЕРЖКИ</vt:lpstr>
      <vt:lpstr>Презентация PowerPoint</vt:lpstr>
      <vt:lpstr>Презентация PowerPoint</vt:lpstr>
      <vt:lpstr>Закон Московской области          № 151/2004-ОЗ  от  24.11.2004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 Московской области          № 151/2004-ОЗ  от  24.11.2004</vt:lpstr>
      <vt:lpstr>Презентация PowerPoint</vt:lpstr>
      <vt:lpstr>Презентация PowerPoint</vt:lpstr>
      <vt:lpstr>Закон Московской области          № 27/2015-ОЗ от 18.03.2015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Zakharov.Roman</dc:creator>
  <cp:lastModifiedBy>OlegOd</cp:lastModifiedBy>
  <cp:revision>56</cp:revision>
  <dcterms:created xsi:type="dcterms:W3CDTF">2016-06-08T03:46:25Z</dcterms:created>
  <dcterms:modified xsi:type="dcterms:W3CDTF">2016-06-10T10:44:12Z</dcterms:modified>
</cp:coreProperties>
</file>